
<file path=[Content_Types].xml><?xml version="1.0" encoding="utf-8"?>
<Types xmlns="http://schemas.openxmlformats.org/package/2006/content-types">
  <Default Extension="jpeg" ContentType="image/jpeg"/>
  <Default Extension="pdf" ContentType="application/pd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85" r:id="rId3"/>
    <p:sldId id="480" r:id="rId4"/>
    <p:sldId id="472" r:id="rId5"/>
    <p:sldId id="478" r:id="rId6"/>
    <p:sldId id="473" r:id="rId7"/>
    <p:sldId id="474" r:id="rId8"/>
    <p:sldId id="475" r:id="rId9"/>
    <p:sldId id="476" r:id="rId10"/>
    <p:sldId id="477" r:id="rId11"/>
    <p:sldId id="483" r:id="rId12"/>
    <p:sldId id="484" r:id="rId13"/>
    <p:sldId id="454" r:id="rId14"/>
    <p:sldId id="456" r:id="rId15"/>
    <p:sldId id="368" r:id="rId16"/>
    <p:sldId id="372" r:id="rId17"/>
    <p:sldId id="463" r:id="rId18"/>
    <p:sldId id="464" r:id="rId19"/>
    <p:sldId id="465" r:id="rId20"/>
    <p:sldId id="467" r:id="rId21"/>
    <p:sldId id="486" r:id="rId22"/>
    <p:sldId id="487" r:id="rId23"/>
    <p:sldId id="972" r:id="rId24"/>
    <p:sldId id="967" r:id="rId25"/>
    <p:sldId id="979" r:id="rId26"/>
    <p:sldId id="976" r:id="rId27"/>
    <p:sldId id="360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7" d="100"/>
          <a:sy n="147" d="100"/>
        </p:scale>
        <p:origin x="292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d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37FCE-9C46-4686-A1B7-75BF3168F7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BC17DC-4251-40CA-B3AC-D5DCDCD6D1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809CDF-BC58-4CFC-97BF-82611B0C8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DED16-27A6-4B02-8990-5091F570602B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40017B-8F7E-44C8-AC0E-7A5091ECF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8ECB86-783F-45BA-8755-482D6CAE8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0E1D6-CC6D-4E80-8645-DF532AAEF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167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99D1A-4E01-4DB7-8DAF-73E2A947F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74D0B1-07F6-4620-8B56-C214D79DD8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AAFC52-965A-4928-B6E9-51105F1F3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DED16-27A6-4B02-8990-5091F570602B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DBE88D-E9E3-4757-93EB-2D278C1CE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386C17-D772-48FE-A0B4-A88841D6D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0E1D6-CC6D-4E80-8645-DF532AAEF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492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05F5C2-6231-489C-9F5C-3934C58B9A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AD48F9-7BE5-4F3C-9F54-5691774A94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BCF155-BE89-4AC9-9206-2B758261D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DED16-27A6-4B02-8990-5091F570602B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09E108-1A65-4F2E-BC60-EE5D51378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D09740-236E-4549-8449-67CD40F1F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0E1D6-CC6D-4E80-8645-DF532AAEF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240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7012751-8584-4D78-8A04-57CCF30333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803" y="976544"/>
            <a:ext cx="11699087" cy="5007006"/>
          </a:xfrm>
          <a:prstGeom prst="rect">
            <a:avLst/>
          </a:prstGeom>
        </p:spPr>
        <p:txBody>
          <a:bodyPr/>
          <a:lstStyle>
            <a:lvl1pPr marL="457200" indent="-457200">
              <a:buClr>
                <a:srgbClr val="FF9B9B"/>
              </a:buClr>
              <a:buSzPct val="80000"/>
              <a:buFont typeface="Wingdings 3" panose="05040102010807070707" pitchFamily="18" charset="2"/>
              <a:buChar char=""/>
              <a:defRPr/>
            </a:lvl1pPr>
            <a:lvl2pPr marL="685800" indent="-274320">
              <a:buClr>
                <a:srgbClr val="FFA3A3"/>
              </a:buClr>
              <a:buSzPct val="75000"/>
              <a:buFont typeface="Wingdings 3" panose="05040102010807070707" pitchFamily="18" charset="2"/>
              <a:buChar char=""/>
              <a:defRPr/>
            </a:lvl2pPr>
            <a:lvl3pPr marL="1143000" indent="-228600">
              <a:buClr>
                <a:srgbClr val="FF9797"/>
              </a:buClr>
              <a:buSzPct val="70000"/>
              <a:buFont typeface="Wingdings 3" panose="05040102010807070707" pitchFamily="18" charset="2"/>
              <a:buChar char=""/>
              <a:defRPr/>
            </a:lvl3pPr>
            <a:lvl4pPr>
              <a:buClr>
                <a:srgbClr val="FF9B9B"/>
              </a:buClr>
              <a:buSzPct val="65000"/>
              <a:defRPr/>
            </a:lvl4pPr>
            <a:lvl5pPr>
              <a:buClr>
                <a:srgbClr val="FF9B9B"/>
              </a:buClr>
              <a:buSzPct val="60000"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 Third level</a:t>
            </a:r>
          </a:p>
          <a:p>
            <a:pPr lvl="3"/>
            <a:r>
              <a:rPr lang="en-US" dirty="0"/>
              <a:t> Fourth level</a:t>
            </a:r>
          </a:p>
          <a:p>
            <a:pPr lvl="4"/>
            <a:r>
              <a:rPr lang="en-US" dirty="0"/>
              <a:t> Fifth level</a:t>
            </a:r>
          </a:p>
        </p:txBody>
      </p:sp>
      <p:pic>
        <p:nvPicPr>
          <p:cNvPr id="12" name="Picture 11" descr="Small Use Shield_GoldOnTrans.eps">
            <a:extLst>
              <a:ext uri="{FF2B5EF4-FFF2-40B4-BE49-F238E27FC236}">
                <a16:creationId xmlns:a16="http://schemas.microsoft.com/office/drawing/2014/main" id="{92F43934-0A3D-49F8-91A5-85B8E80B2CF8}"/>
              </a:ext>
            </a:extLst>
          </p:cNvPr>
          <p:cNvPicPr>
            <a:picLocks noChangeAspect="1"/>
          </p:cNvPicPr>
          <p:nvPr userDrawn="1"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3"/>
              <a:stretch>
                <a:fillRect/>
              </a:stretch>
            </p:blipFill>
          </mc:Choice>
          <mc:Fallback>
            <p:blipFill>
              <a:blip r:embed="rId4"/>
              <a:stretch>
                <a:fillRect/>
              </a:stretch>
            </p:blipFill>
          </mc:Fallback>
        </mc:AlternateContent>
        <p:spPr>
          <a:xfrm>
            <a:off x="11194348" y="71549"/>
            <a:ext cx="997652" cy="748239"/>
          </a:xfrm>
          <a:prstGeom prst="rect">
            <a:avLst/>
          </a:prstGeom>
        </p:spPr>
      </p:pic>
      <p:sp>
        <p:nvSpPr>
          <p:cNvPr id="17" name="Title 16">
            <a:extLst>
              <a:ext uri="{FF2B5EF4-FFF2-40B4-BE49-F238E27FC236}">
                <a16:creationId xmlns:a16="http://schemas.microsoft.com/office/drawing/2014/main" id="{0225637C-4B87-49CB-8E13-7BBB7557E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681" y="99830"/>
            <a:ext cx="10920419" cy="77882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5EEB33-40EB-466D-AC3B-A66CC4D1B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07308" y="6394989"/>
            <a:ext cx="2743200" cy="365125"/>
          </a:xfrm>
          <a:prstGeom prst="rect">
            <a:avLst/>
          </a:prstGeo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fld id="{29AAD378-655A-49C6-813C-9FD132EF744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C01A77-BF69-4415-A597-D07BB7853E0D}"/>
              </a:ext>
            </a:extLst>
          </p:cNvPr>
          <p:cNvSpPr txBox="1"/>
          <p:nvPr userDrawn="1"/>
        </p:nvSpPr>
        <p:spPr>
          <a:xfrm>
            <a:off x="0" y="6150114"/>
            <a:ext cx="57129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USC </a:t>
            </a:r>
            <a:r>
              <a:rPr lang="en-US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Viterbi</a:t>
            </a:r>
          </a:p>
          <a:p>
            <a:pPr defTabSz="457200"/>
            <a:r>
              <a:rPr lang="en-US" sz="105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School of Engineering</a:t>
            </a:r>
          </a:p>
          <a:p>
            <a:pPr defTabSz="457200"/>
            <a:r>
              <a:rPr lang="en-US" sz="1050" dirty="0">
                <a:solidFill>
                  <a:srgbClr val="C0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		</a:t>
            </a:r>
            <a:r>
              <a:rPr lang="en-US" sz="1050" i="1" dirty="0">
                <a:solidFill>
                  <a:srgbClr val="C0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Department of Computer Science</a:t>
            </a:r>
          </a:p>
        </p:txBody>
      </p:sp>
    </p:spTree>
    <p:extLst>
      <p:ext uri="{BB962C8B-B14F-4D97-AF65-F5344CB8AC3E}">
        <p14:creationId xmlns:p14="http://schemas.microsoft.com/office/powerpoint/2010/main" val="1949316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0201C-55D5-4FBE-9CC4-F11BBB44A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2B81C-E072-4435-97EE-F6A894BF02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FB147B-16A5-4691-BCF9-628BC7176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DED16-27A6-4B02-8990-5091F570602B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E808A7-0739-4453-B274-76AB3BB8B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276CA0-3AEE-45BC-B956-E5B17D600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0E1D6-CC6D-4E80-8645-DF532AAEF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210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21A8E-710F-41B6-89D3-C54F74F53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B63FBC-D6E5-42D6-BF2B-82565DE9F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B5EE63-0554-4BB0-AF61-0EE4E507A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DED16-27A6-4B02-8990-5091F570602B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C82E62-84B5-4670-8C24-016EF63B6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68CB9B-2902-4219-90D5-427E7C4B6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0E1D6-CC6D-4E80-8645-DF532AAEF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648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DBA15-43D9-4F30-9CC8-FD7011D34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4082CB-7CA3-4473-976E-946B60DF04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C0DFF9-BC68-4267-8D3B-DCF0BABF51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EE8AFB-EFF5-4ABD-B93E-0D141852A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DED16-27A6-4B02-8990-5091F570602B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C3FCC1-A9AD-49DC-8F50-B6CA0576F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251E3A-574E-41FB-8E4A-58EFEAA82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0E1D6-CC6D-4E80-8645-DF532AAEF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194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6C376-FDFE-40CE-BB4D-AEE851607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78AAA1-51F8-4E6C-8BCF-D0654DD6CB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B834BE-62EF-4135-BA45-BB5D11EDF8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BB4FB8-1C6B-48C4-A40E-1C701217D9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BE74B3-BDFE-45BE-920E-C77F3F22C1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F2D071-EED3-420E-8C3C-3EEA3FF38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DED16-27A6-4B02-8990-5091F570602B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DBB04C-EAD9-4C09-A5F5-AC778D5BF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7FF539-F967-46CF-903F-42AD7A554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0E1D6-CC6D-4E80-8645-DF532AAEF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267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7409F-EC18-436F-A75B-2C3F31647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6D2BE3-6134-4036-B2E4-DFBE8FACD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DED16-27A6-4B02-8990-5091F570602B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BEE67E-47C1-46A6-9F0D-51A17B1BA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6E0699-7CB5-4D43-96CB-FC1AD4ED6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0E1D6-CC6D-4E80-8645-DF532AAEF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240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0936D49-E385-4EDD-98A8-963E08577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DED16-27A6-4B02-8990-5091F570602B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14177C4-52CD-4E82-B596-D651D407B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00A535-6C75-45BE-A653-80CCB920E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0E1D6-CC6D-4E80-8645-DF532AAEF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267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9E497-C05A-4179-B48F-B5AF1B292F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A22EE5-8097-4C68-BA9B-A527C9C2FF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CA67F8-0B40-4E0F-900F-6084A954C0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0AB747-F842-48AC-AFEC-50F96B57D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DED16-27A6-4B02-8990-5091F570602B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360FDF-175E-4A65-8916-7BC8CEFDC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B43778-7B4F-40FC-B59F-4120BFD8B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0E1D6-CC6D-4E80-8645-DF532AAEF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614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04AC5-8627-47C0-B920-06455FE74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BDD4EDE-ABA2-431B-89C5-6DBD083C5D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DBA39D-CC9A-4380-BCB3-C0C5819B54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8D1015-61AC-4E3D-9ACF-8F349E033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DED16-27A6-4B02-8990-5091F570602B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D248C3-8209-469C-A76D-42A1CAB49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3D4206-3318-4A91-B264-85C379444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0E1D6-CC6D-4E80-8645-DF532AAEF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461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0B07CD-CFA2-44DA-949B-F807ECBF1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6BF46F-0D27-48E9-B2E3-EFC3ADB4C8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D0E1A7-7F32-4213-BBA9-0C2916646D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DED16-27A6-4B02-8990-5091F570602B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132E7C-C4C0-4DF3-B1EF-DEA40946DB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D09570-DF7C-4FD7-94EC-F396390664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00E1D6-CC6D-4E80-8645-DF532AAEF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757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12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12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5" Type="http://schemas.openxmlformats.org/officeDocument/2006/relationships/image" Target="NULL"/><Relationship Id="rId10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Relationship Id="rId14" Type="http://schemas.openxmlformats.org/officeDocument/2006/relationships/image" Target="NUL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79A87-9CBD-463B-9EB7-CB68959115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9785" y="1122363"/>
            <a:ext cx="11818044" cy="2387600"/>
          </a:xfrm>
        </p:spPr>
        <p:txBody>
          <a:bodyPr anchor="ctr" anchorCtr="0"/>
          <a:lstStyle/>
          <a:p>
            <a:r>
              <a:rPr lang="en-US" dirty="0"/>
              <a:t>Autonomous Cyber-Physical Systems:</a:t>
            </a:r>
            <a:br>
              <a:rPr lang="en-US" dirty="0"/>
            </a:br>
            <a:r>
              <a:rPr lang="en-US" sz="4000" dirty="0"/>
              <a:t>Multi-Agent Systems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CCF91D-4F26-4DEE-BD5B-2AD08F8DC9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Fall 2025. CS 513.</a:t>
            </a:r>
          </a:p>
          <a:p>
            <a:r>
              <a:rPr lang="en-US" dirty="0"/>
              <a:t>Instructor: Jyo Deshmukh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B2773C2-76FF-416C-A1B4-7FD0B141E568}"/>
              </a:ext>
            </a:extLst>
          </p:cNvPr>
          <p:cNvSpPr txBox="1"/>
          <p:nvPr/>
        </p:nvSpPr>
        <p:spPr>
          <a:xfrm>
            <a:off x="0" y="6150114"/>
            <a:ext cx="57129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USC </a:t>
            </a:r>
            <a:r>
              <a:rPr lang="en-US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Viterbi</a:t>
            </a:r>
          </a:p>
          <a:p>
            <a:pPr defTabSz="457200"/>
            <a:r>
              <a:rPr lang="en-US" sz="105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School of Engineering</a:t>
            </a:r>
          </a:p>
          <a:p>
            <a:pPr defTabSz="457200"/>
            <a:r>
              <a:rPr lang="en-US" sz="1050" dirty="0">
                <a:solidFill>
                  <a:srgbClr val="C0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		</a:t>
            </a:r>
            <a:r>
              <a:rPr lang="en-US" sz="1050" i="1" dirty="0">
                <a:solidFill>
                  <a:srgbClr val="C0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Department of Computer Science</a:t>
            </a:r>
          </a:p>
        </p:txBody>
      </p:sp>
    </p:spTree>
    <p:extLst>
      <p:ext uri="{BB962C8B-B14F-4D97-AF65-F5344CB8AC3E}">
        <p14:creationId xmlns:p14="http://schemas.microsoft.com/office/powerpoint/2010/main" val="14773905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21171C8-0888-40A9-A6C1-C6859F6428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681" y="1332703"/>
            <a:ext cx="11699087" cy="2967448"/>
          </a:xfrm>
        </p:spPr>
        <p:txBody>
          <a:bodyPr/>
          <a:lstStyle/>
          <a:p>
            <a:r>
              <a:rPr lang="en-US" dirty="0"/>
              <a:t>Different kinds of topologies</a:t>
            </a:r>
          </a:p>
          <a:p>
            <a:r>
              <a:rPr lang="en-US" dirty="0"/>
              <a:t>Different assumptions on structures of the graphs</a:t>
            </a:r>
          </a:p>
          <a:p>
            <a:r>
              <a:rPr lang="en-US" dirty="0"/>
              <a:t>Types of problems to solve (min/max/average)</a:t>
            </a:r>
          </a:p>
          <a:p>
            <a:r>
              <a:rPr lang="en-US" dirty="0"/>
              <a:t>How do you prove that the consensus algorithm actually converges?</a:t>
            </a:r>
          </a:p>
          <a:p>
            <a:pPr lvl="1"/>
            <a:r>
              <a:rPr lang="en-US" dirty="0"/>
              <a:t>Requires ideas similar to Lyapunov functions</a:t>
            </a:r>
          </a:p>
          <a:p>
            <a:pPr lvl="1"/>
            <a:r>
              <a:rPr lang="en-US" dirty="0"/>
              <a:t>Called disagreement functions that show that disagreement decreases over time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163D66B-D404-48B8-BB5F-55C948BE7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 problems in consensus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72FB94-712D-472B-966E-68C7F8A193DA}"/>
              </a:ext>
            </a:extLst>
          </p:cNvPr>
          <p:cNvSpPr txBox="1"/>
          <p:nvPr/>
        </p:nvSpPr>
        <p:spPr>
          <a:xfrm>
            <a:off x="166680" y="5400100"/>
            <a:ext cx="1119728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 err="1">
                <a:solidFill>
                  <a:srgbClr val="FF0000"/>
                </a:solidFill>
              </a:rPr>
              <a:t>Olfati</a:t>
            </a:r>
            <a:r>
              <a:rPr lang="en-US" sz="1400" dirty="0">
                <a:solidFill>
                  <a:srgbClr val="FF0000"/>
                </a:solidFill>
              </a:rPr>
              <a:t>-Saber, Reza, and Richard M. Murray. "Consensus problems in networks of agents with switching topology and time-delays." </a:t>
            </a:r>
            <a:r>
              <a:rPr lang="en-US" sz="1400" i="1" dirty="0">
                <a:solidFill>
                  <a:srgbClr val="FF0000"/>
                </a:solidFill>
              </a:rPr>
              <a:t>IEEE Transactions on automatic control</a:t>
            </a:r>
            <a:r>
              <a:rPr lang="en-US" sz="1400" dirty="0">
                <a:solidFill>
                  <a:srgbClr val="FF0000"/>
                </a:solidFill>
              </a:rPr>
              <a:t> 49, no. 9 (2004): 1520-1533.</a:t>
            </a:r>
          </a:p>
        </p:txBody>
      </p:sp>
    </p:spTree>
    <p:extLst>
      <p:ext uri="{BB962C8B-B14F-4D97-AF65-F5344CB8AC3E}">
        <p14:creationId xmlns:p14="http://schemas.microsoft.com/office/powerpoint/2010/main" val="22960989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E0EECE1-4B7D-4E3C-88F9-36E3C04F38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6457" y="1253331"/>
            <a:ext cx="11699087" cy="4351338"/>
          </a:xfrm>
        </p:spPr>
        <p:txBody>
          <a:bodyPr anchor="ctr"/>
          <a:lstStyle/>
          <a:p>
            <a:pPr marL="0" indent="0" algn="ctr">
              <a:buNone/>
            </a:pPr>
            <a:r>
              <a:rPr lang="en-US" dirty="0"/>
              <a:t>Vehicle to Vehicle (V2V) and Vehicle to Everything(V2X)</a:t>
            </a:r>
          </a:p>
        </p:txBody>
      </p:sp>
    </p:spTree>
    <p:extLst>
      <p:ext uri="{BB962C8B-B14F-4D97-AF65-F5344CB8AC3E}">
        <p14:creationId xmlns:p14="http://schemas.microsoft.com/office/powerpoint/2010/main" val="14024233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BFFABCC-733A-4459-BB4A-7370332B46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803" y="1847850"/>
            <a:ext cx="11699087" cy="4135700"/>
          </a:xfrm>
        </p:spPr>
        <p:txBody>
          <a:bodyPr/>
          <a:lstStyle/>
          <a:p>
            <a:r>
              <a:rPr lang="en-US" dirty="0"/>
              <a:t>Forward crash avoidance</a:t>
            </a:r>
          </a:p>
          <a:p>
            <a:r>
              <a:rPr lang="en-US" dirty="0"/>
              <a:t>Cooperative Adaptive Cruise Control</a:t>
            </a:r>
          </a:p>
          <a:p>
            <a:r>
              <a:rPr lang="en-US" dirty="0"/>
              <a:t>Cooperative Collision Avoidance</a:t>
            </a:r>
          </a:p>
          <a:p>
            <a:r>
              <a:rPr lang="en-US" dirty="0"/>
              <a:t>Cooperative Merging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02E5EBB-BD98-4C85-8139-35BD2DAE8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V2V algorithms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775CC5-0820-4421-A5CF-BC731828CE7B}"/>
              </a:ext>
            </a:extLst>
          </p:cNvPr>
          <p:cNvSpPr txBox="1"/>
          <p:nvPr/>
        </p:nvSpPr>
        <p:spPr>
          <a:xfrm>
            <a:off x="469556" y="5684041"/>
            <a:ext cx="7074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https://www.its.dot.gov/research_archives/safety/v2v_comm_safety.htm</a:t>
            </a:r>
          </a:p>
        </p:txBody>
      </p:sp>
    </p:spTree>
    <p:extLst>
      <p:ext uri="{BB962C8B-B14F-4D97-AF65-F5344CB8AC3E}">
        <p14:creationId xmlns:p14="http://schemas.microsoft.com/office/powerpoint/2010/main" val="4883520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4B9C8F4-FEE5-4C70-BAE7-C3DA3EAEA6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803" y="1590674"/>
            <a:ext cx="11699087" cy="4392875"/>
          </a:xfrm>
        </p:spPr>
        <p:txBody>
          <a:bodyPr/>
          <a:lstStyle/>
          <a:p>
            <a:r>
              <a:rPr lang="en-US" dirty="0"/>
              <a:t>Used for platoons of vehicles (e.g., trucks)</a:t>
            </a:r>
          </a:p>
          <a:p>
            <a:r>
              <a:rPr lang="en-US" dirty="0"/>
              <a:t>Several goals:</a:t>
            </a:r>
          </a:p>
          <a:p>
            <a:pPr lvl="1"/>
            <a:r>
              <a:rPr lang="en-US" dirty="0"/>
              <a:t>Improve safety</a:t>
            </a:r>
          </a:p>
          <a:p>
            <a:pPr lvl="1"/>
            <a:r>
              <a:rPr lang="en-US" dirty="0"/>
              <a:t>Improve traffic flow dynamics by damping disturbances (new cars, braking, bumps in the road)</a:t>
            </a:r>
          </a:p>
          <a:p>
            <a:pPr lvl="1"/>
            <a:r>
              <a:rPr lang="en-US" dirty="0"/>
              <a:t>Increasing highway capacity by shorter following gaps</a:t>
            </a:r>
          </a:p>
          <a:p>
            <a:pPr lvl="1"/>
            <a:r>
              <a:rPr lang="en-US" dirty="0"/>
              <a:t>Saving energy and pollution through aerodynamic drafting</a:t>
            </a:r>
          </a:p>
          <a:p>
            <a:pPr lvl="1"/>
            <a:r>
              <a:rPr lang="en-US" dirty="0"/>
              <a:t>Improving driver comfort and convenience</a:t>
            </a:r>
          </a:p>
          <a:p>
            <a:pPr lvl="1"/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F82581D-C94C-4342-9AD7-F1AB1C948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Cooperative Adaptive Cruise Control (CACC)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5788B5-C3B1-428A-AB16-0DDB10E02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24400" y="6198435"/>
            <a:ext cx="2743200" cy="365125"/>
          </a:xfrm>
        </p:spPr>
        <p:txBody>
          <a:bodyPr/>
          <a:lstStyle/>
          <a:p>
            <a:fld id="{29AAD378-655A-49C6-813C-9FD132EF7440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5881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2CDDA0D-4225-4D6D-AB62-14CF8AD903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681" y="1915297"/>
            <a:ext cx="11699087" cy="3768744"/>
          </a:xfrm>
        </p:spPr>
        <p:txBody>
          <a:bodyPr/>
          <a:lstStyle/>
          <a:p>
            <a:r>
              <a:rPr lang="en-US" dirty="0"/>
              <a:t>Constant clearance or constant distance gap (CDG)</a:t>
            </a:r>
          </a:p>
          <a:p>
            <a:pPr lvl="1"/>
            <a:r>
              <a:rPr lang="en-US" dirty="0"/>
              <a:t>Separation does not change with vehicle velocity</a:t>
            </a:r>
          </a:p>
          <a:p>
            <a:pPr lvl="1"/>
            <a:r>
              <a:rPr lang="en-US" dirty="0"/>
              <a:t>Gives experience of mechanical linkage between vehicles</a:t>
            </a:r>
          </a:p>
          <a:p>
            <a:pPr lvl="1"/>
            <a:r>
              <a:rPr lang="en-US" dirty="0"/>
              <a:t>Requires more formal platoon architecture and tight communication between platoon leader and followers</a:t>
            </a:r>
          </a:p>
          <a:p>
            <a:pPr lvl="1"/>
            <a:r>
              <a:rPr lang="en-US" dirty="0"/>
              <a:t>Communication interruption can cause safety hazards</a:t>
            </a:r>
          </a:p>
          <a:p>
            <a:pPr lvl="1"/>
            <a:r>
              <a:rPr lang="en-US" dirty="0"/>
              <a:t>Need larger gaps to ensure safety of platoon</a:t>
            </a:r>
          </a:p>
          <a:p>
            <a:pPr lvl="1"/>
            <a:r>
              <a:rPr lang="en-US" dirty="0"/>
              <a:t>(Emergency brake by leader can cause domino effect)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4B35E78-46A9-44CD-8C9E-31191F5DE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CACC uses different gap regulation strategies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C5ED33-BDC4-4733-B40A-AC8588387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24400" y="6198435"/>
            <a:ext cx="2743200" cy="365125"/>
          </a:xfrm>
        </p:spPr>
        <p:txBody>
          <a:bodyPr/>
          <a:lstStyle/>
          <a:p>
            <a:fld id="{29AAD378-655A-49C6-813C-9FD132EF7440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3999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0FEC9CF-6AEE-43EB-83D9-3A2F36ECE2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681" y="1903615"/>
            <a:ext cx="11699087" cy="3780426"/>
          </a:xfrm>
        </p:spPr>
        <p:txBody>
          <a:bodyPr>
            <a:normAutofit/>
          </a:bodyPr>
          <a:lstStyle/>
          <a:p>
            <a:r>
              <a:rPr lang="en-US" dirty="0"/>
              <a:t>Constant Time Gap</a:t>
            </a:r>
          </a:p>
          <a:p>
            <a:pPr lvl="1"/>
            <a:r>
              <a:rPr lang="en-US" sz="2200" dirty="0"/>
              <a:t>Resembles how normal human drivers drive</a:t>
            </a:r>
          </a:p>
          <a:p>
            <a:pPr lvl="1"/>
            <a:r>
              <a:rPr lang="en-US" sz="2200" dirty="0"/>
              <a:t>Distance between vehicles is proportional to their speed + a small fixed offset distance</a:t>
            </a:r>
          </a:p>
          <a:p>
            <a:pPr lvl="1"/>
            <a:r>
              <a:rPr lang="en-US" sz="2200" dirty="0"/>
              <a:t>E.g., doubling of speed causes doubling of gap between vehicles</a:t>
            </a:r>
          </a:p>
          <a:p>
            <a:pPr lvl="1"/>
            <a:r>
              <a:rPr lang="en-US" sz="2200" dirty="0"/>
              <a:t>Time gap criterion described in terms of time between rear bumper of leading vehicle and front bumper of trailing vehicle pass a fixed point on the roadway</a:t>
            </a:r>
          </a:p>
          <a:p>
            <a:pPr lvl="1"/>
            <a:r>
              <a:rPr lang="en-US" sz="2200" dirty="0"/>
              <a:t>Often described as headway or time headway</a:t>
            </a:r>
          </a:p>
          <a:p>
            <a:pPr lvl="1"/>
            <a:r>
              <a:rPr lang="en-US" sz="2200" dirty="0"/>
              <a:t>Vehicles in CTG CACC are often called a “string of vehicles” rather than platoon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5F375FD-05C1-4AE9-9EC1-B969EAF78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CACC uses different gap regulation strategies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4AAF99-F6B5-4246-BB82-CCABA50C5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24400" y="6198435"/>
            <a:ext cx="2743200" cy="365125"/>
          </a:xfrm>
        </p:spPr>
        <p:txBody>
          <a:bodyPr/>
          <a:lstStyle/>
          <a:p>
            <a:fld id="{29AAD378-655A-49C6-813C-9FD132EF7440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9236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3C9A8FC-D191-437C-AF2F-860722A6E8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CACC needs to handle trucks leaving string</a:t>
            </a:r>
          </a:p>
          <a:p>
            <a:r>
              <a:rPr lang="en-US" dirty="0"/>
              <a:t>Ideally, departing truck signals intent and remaining string close gaps to maintain platoon structure</a:t>
            </a:r>
          </a:p>
          <a:p>
            <a:r>
              <a:rPr lang="en-US" dirty="0"/>
              <a:t>In some cases, may require string to be split while the truck in the middle departs</a:t>
            </a:r>
          </a:p>
          <a:p>
            <a:r>
              <a:rPr lang="en-US" dirty="0"/>
              <a:t>Protocols have NUMEROUS fault conditions, errors and abnormal operating conditions (obstacle in the road, accidents, etc.)</a:t>
            </a:r>
          </a:p>
          <a:p>
            <a:r>
              <a:rPr lang="en-US" dirty="0"/>
              <a:t>Safety: model each truck as an asynchronous process and reason about composition of asynchronous processes!</a:t>
            </a:r>
          </a:p>
          <a:p>
            <a:r>
              <a:rPr lang="en-US" dirty="0"/>
              <a:t>Specifications: Safety and </a:t>
            </a:r>
            <a:r>
              <a:rPr lang="en-US" i="1" dirty="0"/>
              <a:t>String stability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BD87A18-6287-4D1C-9384-1EFD38640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CACC string splits and faults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C2F5FF-1347-4F67-A3F9-B42D6B0A8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AD378-655A-49C6-813C-9FD132EF7440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7496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118AFA1-2496-447A-80BA-E49FD57AC7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681" y="1713297"/>
            <a:ext cx="11699087" cy="3970744"/>
          </a:xfrm>
        </p:spPr>
        <p:txBody>
          <a:bodyPr/>
          <a:lstStyle/>
          <a:p>
            <a:r>
              <a:rPr lang="en-US" dirty="0"/>
              <a:t>AIM protocol and its variants proposed based on V2I communication</a:t>
            </a:r>
          </a:p>
          <a:p>
            <a:r>
              <a:rPr lang="en-US" dirty="0"/>
              <a:t>Main idea :</a:t>
            </a:r>
          </a:p>
          <a:p>
            <a:pPr lvl="1"/>
            <a:r>
              <a:rPr lang="en-US" dirty="0"/>
              <a:t>Each car equipped with a driver agent</a:t>
            </a:r>
          </a:p>
          <a:p>
            <a:pPr lvl="1"/>
            <a:r>
              <a:rPr lang="en-US" dirty="0"/>
              <a:t>Each intersection equipped with an intersection manager</a:t>
            </a:r>
          </a:p>
          <a:p>
            <a:pPr lvl="1"/>
            <a:r>
              <a:rPr lang="en-US" dirty="0"/>
              <a:t>Driver agents call ahead to reserve space-time in an intersection</a:t>
            </a:r>
          </a:p>
          <a:p>
            <a:pPr lvl="1"/>
            <a:r>
              <a:rPr lang="en-US" dirty="0"/>
              <a:t>Intersection manager decides to grant or reject reservation requests according to an intersection control policy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784E62-AE85-439E-9924-E62276D76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Autonomous Intersection Management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1C532F-6A63-48DB-B609-F17426722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24400" y="6198435"/>
            <a:ext cx="2743200" cy="365125"/>
          </a:xfrm>
        </p:spPr>
        <p:txBody>
          <a:bodyPr/>
          <a:lstStyle/>
          <a:p>
            <a:fld id="{29AAD378-655A-49C6-813C-9FD132EF7440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6001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B160D3C-6910-430B-BD1F-0747DDC965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Approach vehicle announces arrival to manager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Vehicle indicates its size, predicted arrival time, velocity, acceleration, arrival and departure lanes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Intersection manager simulates vehicle’s path through the intersection, checking for conflicts with paths of previously processed vehicles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If there are no conflicts, issues a reservation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It is the vehicle’s responsibility to arrive at and travel through the reserved space-time block within some range of error tolerance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 case of conflict, intersection manager suggests an alternate later reservation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Car enters intersection only if reservation successful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Upon leaving intersection, car conveys successful passage to the manager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6B15B7D-5E5D-4C81-836B-D5007D0FB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AIM protocol</a:t>
            </a:r>
            <a:r>
              <a:rPr lang="en-US" baseline="30000" dirty="0"/>
              <a:t>4</a:t>
            </a:r>
            <a:r>
              <a:rPr lang="en-US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CF7728-375A-4766-B2FB-3B333E4EE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24400" y="6198435"/>
            <a:ext cx="2743200" cy="365125"/>
          </a:xfrm>
        </p:spPr>
        <p:txBody>
          <a:bodyPr/>
          <a:lstStyle/>
          <a:p>
            <a:fld id="{29AAD378-655A-49C6-813C-9FD132EF7440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8561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1DAA81F-8DC0-4988-811E-A2A608912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681" y="1332703"/>
            <a:ext cx="11699087" cy="534598"/>
          </a:xfrm>
        </p:spPr>
        <p:txBody>
          <a:bodyPr/>
          <a:lstStyle/>
          <a:p>
            <a:r>
              <a:rPr lang="en-US" dirty="0"/>
              <a:t>Divide intersection into grid of reservation tiles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E1879C0-5E8B-4D7B-B126-DAE3CCB86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Intersection control policies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795194-0182-4422-9316-CE9EEFB45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24400" y="6198435"/>
            <a:ext cx="2743200" cy="365125"/>
          </a:xfrm>
        </p:spPr>
        <p:txBody>
          <a:bodyPr/>
          <a:lstStyle/>
          <a:p>
            <a:fld id="{29AAD378-655A-49C6-813C-9FD132EF7440}" type="slidenum">
              <a:rPr lang="en-US" smtClean="0"/>
              <a:pPr/>
              <a:t>19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5DD2FA3-747B-4DEC-9FC1-11C2CB6360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9026" y="1990802"/>
            <a:ext cx="6855725" cy="3068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6512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DB904D3-FBE1-0B56-F103-8DB0709B7E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Structural: </a:t>
            </a:r>
          </a:p>
          <a:p>
            <a:pPr lvl="1"/>
            <a:r>
              <a:rPr lang="en-US" sz="1600" dirty="0"/>
              <a:t>Hierarchical: Layered agents with supervision</a:t>
            </a:r>
          </a:p>
          <a:p>
            <a:pPr lvl="1"/>
            <a:r>
              <a:rPr lang="en-US" sz="1600" dirty="0"/>
              <a:t>Distributed: Fully decentralized peers</a:t>
            </a:r>
          </a:p>
          <a:p>
            <a:pPr lvl="1"/>
            <a:r>
              <a:rPr lang="en-US" sz="1600" dirty="0"/>
              <a:t>Modular: Loosely coupled modules</a:t>
            </a:r>
            <a:endParaRPr lang="en-US" sz="1800" dirty="0"/>
          </a:p>
          <a:p>
            <a:r>
              <a:rPr lang="en-US" sz="1800" dirty="0"/>
              <a:t>Coordination:</a:t>
            </a:r>
          </a:p>
          <a:p>
            <a:pPr lvl="1"/>
            <a:r>
              <a:rPr lang="en-US" sz="1600" dirty="0"/>
              <a:t>Centralized: one controller governs behaviors of all agents (good for warehouses)</a:t>
            </a:r>
          </a:p>
          <a:p>
            <a:pPr lvl="1"/>
            <a:r>
              <a:rPr lang="en-US" sz="1600" dirty="0"/>
              <a:t>Decentralized: each agent coordinates based on its sensors and rules (e.g. exploration)</a:t>
            </a:r>
          </a:p>
          <a:p>
            <a:pPr lvl="1"/>
            <a:r>
              <a:rPr lang="en-US" sz="1600" b="1" dirty="0"/>
              <a:t>Consensus-based: agreement via iterative negotiation</a:t>
            </a:r>
          </a:p>
          <a:p>
            <a:pPr lvl="1"/>
            <a:r>
              <a:rPr lang="en-US" sz="1600" dirty="0"/>
              <a:t>Market-based: common resources/tasks traded by agents</a:t>
            </a:r>
          </a:p>
          <a:p>
            <a:r>
              <a:rPr lang="en-US" sz="1800" dirty="0"/>
              <a:t>Dynamics &amp; Interaction</a:t>
            </a:r>
          </a:p>
          <a:p>
            <a:pPr lvl="1"/>
            <a:r>
              <a:rPr lang="en-US" sz="1600" dirty="0"/>
              <a:t>Cooperative: Agents pursue share goals</a:t>
            </a:r>
          </a:p>
          <a:p>
            <a:pPr lvl="1"/>
            <a:r>
              <a:rPr lang="en-US" sz="1600" dirty="0"/>
              <a:t>Competitive: Agents are self-interested</a:t>
            </a:r>
          </a:p>
          <a:p>
            <a:pPr lvl="1"/>
            <a:r>
              <a:rPr lang="en-US" sz="1600" dirty="0"/>
              <a:t>Coalitional: Agents form coalitions to pursue goals</a:t>
            </a:r>
          </a:p>
          <a:p>
            <a:pPr lvl="1"/>
            <a:r>
              <a:rPr lang="en-US" sz="1600" dirty="0"/>
              <a:t>Swarm systems: Large groups with simple rules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9FFF740-61E4-9D14-0E46-366A50666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Multi-agent Systems: Taxonomies</a:t>
            </a:r>
          </a:p>
        </p:txBody>
      </p:sp>
    </p:spTree>
    <p:extLst>
      <p:ext uri="{BB962C8B-B14F-4D97-AF65-F5344CB8AC3E}">
        <p14:creationId xmlns:p14="http://schemas.microsoft.com/office/powerpoint/2010/main" val="5926397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DF70768-6FAE-4004-9F5E-02EC3F5465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88403" y="1332703"/>
            <a:ext cx="5977365" cy="4351338"/>
          </a:xfrm>
        </p:spPr>
        <p:txBody>
          <a:bodyPr>
            <a:normAutofit/>
          </a:bodyPr>
          <a:lstStyle/>
          <a:p>
            <a:r>
              <a:rPr lang="en-US" dirty="0"/>
              <a:t>Purpose: allow vehicles merging onto a freeway from a ramp to do so in safe fashion</a:t>
            </a:r>
          </a:p>
          <a:p>
            <a:r>
              <a:rPr lang="en-US" dirty="0"/>
              <a:t>Can be formulated as a specific case in AIM</a:t>
            </a:r>
          </a:p>
          <a:p>
            <a:r>
              <a:rPr lang="en-US" dirty="0"/>
              <a:t>Specialized approaches based on highway ramp metering have existed for some time (do not utilize V2V, do not guarantee safety)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18BA77C-C08A-4AAF-AFF1-8B153F8D8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Collaborative merge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299249-9C21-4F45-B3CA-FB06FFF1F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24400" y="6198435"/>
            <a:ext cx="2743200" cy="365125"/>
          </a:xfrm>
        </p:spPr>
        <p:txBody>
          <a:bodyPr/>
          <a:lstStyle/>
          <a:p>
            <a:fld id="{29AAD378-655A-49C6-813C-9FD132EF7440}" type="slidenum">
              <a:rPr lang="en-US" smtClean="0"/>
              <a:pPr/>
              <a:t>20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9B711DB-8E6A-47D7-93FA-6F4BB70EDD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430" y="1537421"/>
            <a:ext cx="5692973" cy="3389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88237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403FB7D-071E-FAC8-3F54-D6B1BEBF6C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STL-based approaches:</a:t>
            </a:r>
          </a:p>
          <a:p>
            <a:pPr lvl="1"/>
            <a:r>
              <a:rPr lang="en-US" dirty="0"/>
              <a:t>Define predicates between pairs of agents, predicates on states of each agent</a:t>
            </a:r>
          </a:p>
          <a:p>
            <a:endParaRPr lang="en-US" dirty="0"/>
          </a:p>
          <a:p>
            <a:r>
              <a:rPr lang="en-US" dirty="0" err="1"/>
              <a:t>Spatio</a:t>
            </a:r>
            <a:r>
              <a:rPr lang="en-US" dirty="0"/>
              <a:t>-Temporal Logic-based approaches</a:t>
            </a:r>
          </a:p>
          <a:p>
            <a:pPr lvl="1"/>
            <a:r>
              <a:rPr lang="en-US" dirty="0"/>
              <a:t>STREL: (</a:t>
            </a:r>
            <a:r>
              <a:rPr lang="en-US" dirty="0" err="1"/>
              <a:t>Spatio</a:t>
            </a:r>
            <a:r>
              <a:rPr lang="en-US" dirty="0"/>
              <a:t>-Temporal Reach &amp; Escape Logic)</a:t>
            </a:r>
          </a:p>
          <a:p>
            <a:pPr lvl="2"/>
            <a:r>
              <a:rPr lang="en-US" dirty="0"/>
              <a:t>Over undirected graphs, uses one dynamic graph topology</a:t>
            </a:r>
          </a:p>
          <a:p>
            <a:pPr lvl="1"/>
            <a:r>
              <a:rPr lang="en-US" dirty="0"/>
              <a:t>STL-GO: (STL + Graph Operators)</a:t>
            </a:r>
          </a:p>
          <a:p>
            <a:pPr lvl="2"/>
            <a:r>
              <a:rPr lang="en-US" dirty="0"/>
              <a:t>Over directed graphs, can have multiple underlying graph topologies and graph operators to choose among topologies</a:t>
            </a:r>
          </a:p>
          <a:p>
            <a:pPr lvl="2"/>
            <a:r>
              <a:rPr lang="en-US" dirty="0"/>
              <a:t>Spatial operators over incoming and outgoing neighbors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ABC17AA-D26D-86EF-1EAF-E21815D52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Reasoning about Multi-Agent Systems with Logic</a:t>
            </a:r>
          </a:p>
        </p:txBody>
      </p:sp>
    </p:spTree>
    <p:extLst>
      <p:ext uri="{BB962C8B-B14F-4D97-AF65-F5344CB8AC3E}">
        <p14:creationId xmlns:p14="http://schemas.microsoft.com/office/powerpoint/2010/main" val="8713517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6BD1573-4864-5E06-44E8-0172E777B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MAS: dynamic graph structures</a:t>
            </a:r>
          </a:p>
        </p:txBody>
      </p:sp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02F6BAC5-DF02-4482-99E7-679916FF43A8}"/>
              </a:ext>
            </a:extLst>
          </p:cNvPr>
          <p:cNvSpPr txBox="1">
            <a:spLocks/>
          </p:cNvSpPr>
          <p:nvPr/>
        </p:nvSpPr>
        <p:spPr>
          <a:xfrm>
            <a:off x="5920902" y="1309990"/>
            <a:ext cx="6113294" cy="427522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457200" indent="-4572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F9B9B"/>
              </a:buClr>
              <a:buSzPct val="80000"/>
              <a:buFont typeface="Wingdings 3" panose="05040102010807070707" pitchFamily="18" charset="2"/>
              <a:buChar char="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7432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FA3A3"/>
              </a:buClr>
              <a:buSzPct val="75000"/>
              <a:buFont typeface="Wingdings 3" panose="05040102010807070707" pitchFamily="18" charset="2"/>
              <a:buChar char="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F9797"/>
              </a:buClr>
              <a:buSzPct val="70000"/>
              <a:buFont typeface="Wingdings 3" panose="05040102010807070707" pitchFamily="18" charset="2"/>
              <a:buChar char="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F9B9B"/>
              </a:buClr>
              <a:buSzPct val="6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F9B9B"/>
              </a:buClr>
              <a:buSzPct val="60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Graph structure</a:t>
            </a:r>
          </a:p>
          <a:p>
            <a:pPr lvl="1"/>
            <a:r>
              <a:rPr lang="en-US" sz="2000"/>
              <a:t>Sensing graph</a:t>
            </a:r>
          </a:p>
          <a:p>
            <a:pPr lvl="1"/>
            <a:r>
              <a:rPr lang="en-US" sz="2000"/>
              <a:t>Visibility Graph</a:t>
            </a:r>
          </a:p>
          <a:p>
            <a:pPr lvl="1"/>
            <a:r>
              <a:rPr lang="en-US" sz="2000"/>
              <a:t>Communication Network</a:t>
            </a:r>
          </a:p>
          <a:p>
            <a:r>
              <a:rPr lang="en-US"/>
              <a:t>Agents have:</a:t>
            </a:r>
          </a:p>
          <a:p>
            <a:pPr lvl="1"/>
            <a:r>
              <a:rPr lang="en-US" sz="2000"/>
              <a:t>temporally evolving state</a:t>
            </a:r>
          </a:p>
          <a:p>
            <a:pPr lvl="1"/>
            <a:r>
              <a:rPr lang="en-US" sz="2000"/>
              <a:t>spatial location</a:t>
            </a:r>
          </a:p>
          <a:p>
            <a:r>
              <a:rPr lang="en-US"/>
              <a:t>STREL</a:t>
            </a:r>
          </a:p>
          <a:p>
            <a:pPr lvl="1"/>
            <a:r>
              <a:rPr lang="en-US" sz="2000"/>
              <a:t>Logic defined over spatially distributed agents</a:t>
            </a:r>
          </a:p>
          <a:p>
            <a:pPr lvl="1"/>
            <a:r>
              <a:rPr lang="en-US" sz="2000"/>
              <a:t>Evaluated over a spatial model </a:t>
            </a:r>
          </a:p>
          <a:p>
            <a:pPr lvl="1"/>
            <a:r>
              <a:rPr lang="en-US" sz="2000"/>
              <a:t>Spatial model: time-varying graph with temporally evolving nodes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7E339ED-6CD6-EBCF-6EEA-8D289299797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452" t="10855" r="7249" b="5874"/>
          <a:stretch/>
        </p:blipFill>
        <p:spPr>
          <a:xfrm>
            <a:off x="326232" y="1305584"/>
            <a:ext cx="4099819" cy="4061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89045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3295F540-6701-95C0-66D7-FCF81C40376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STREL formulas:</a:t>
                </a:r>
              </a:p>
              <a:p>
                <a:r>
                  <a:rPr lang="en-US" dirty="0"/>
                  <a:t>Evaluated at a given node in a spatial model</a:t>
                </a:r>
              </a:p>
              <a:p>
                <a:r>
                  <a:rPr lang="en-US" dirty="0"/>
                  <a:t>Includes STL (allowing monitoring of time-varying behaviors)</a:t>
                </a:r>
              </a:p>
              <a:p>
                <a:r>
                  <a:rPr lang="en-US" dirty="0"/>
                  <a:t>Includes Spatial Operators (here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𝜑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𝜓</m:t>
                    </m:r>
                  </m:oMath>
                </a14:m>
                <a:r>
                  <a:rPr lang="en-US" dirty="0"/>
                  <a:t> are arbitrary STREL formulas)</a:t>
                </a:r>
              </a:p>
              <a:p>
                <a:pPr lvl="1"/>
                <a:endParaRPr lang="en-US" b="0" i="1" dirty="0">
                  <a:latin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𝑆𝑜𝑚𝑒𝑤h𝑒𝑟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[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]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𝜑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𝐸𝑣𝑒𝑟𝑦𝑤h𝑒𝑟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[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]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𝜑</m:t>
                    </m:r>
                  </m:oMath>
                </a14:m>
                <a:endParaRPr lang="en-US" b="0" dirty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𝜑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𝑅𝑒𝑎𝑐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[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]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𝜓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𝐸𝑠𝑐𝑎𝑝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[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]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𝜑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lvl="1"/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3295F540-6701-95C0-66D7-FCF81C40376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38" t="-20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15116C1C-F0FA-05A3-00DC-B95B21B1D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STREL Syntax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885037-3769-04DE-9F69-A5C97DC868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04154" y="6356350"/>
            <a:ext cx="18496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9AAD378-655A-49C6-813C-9FD132EF7440}" type="slidenum">
              <a:rPr lang="en-US" smtClean="0"/>
              <a:pPr/>
              <a:t>23</a:t>
            </a:fld>
            <a:r>
              <a:rPr lang="en-US"/>
              <a:t>/51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7861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D84EB7CA-AC97-C29E-A417-EC9D1CF4B11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096000" y="1357507"/>
                <a:ext cx="5757089" cy="4724086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Agents:</a:t>
                </a:r>
              </a:p>
              <a:p>
                <a:pPr lvl="1"/>
                <a:r>
                  <a:rPr lang="en-US" dirty="0"/>
                  <a:t>Ego = black</a:t>
                </a:r>
              </a:p>
              <a:p>
                <a:pPr lvl="1"/>
                <a:r>
                  <a:rPr lang="en-US" dirty="0"/>
                  <a:t>Links may disappear!</a:t>
                </a:r>
              </a:p>
              <a:p>
                <a:pPr lvl="1"/>
                <a:r>
                  <a:rPr lang="en-US" dirty="0"/>
                  <a:t>Agents move!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𝜑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𝑆𝑜𝑚𝑒𝑤h𝑒𝑟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d>
                          <m:dPr>
                            <m:begChr m:val="["/>
                            <m:endChr m:val="]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0,3</m:t>
                            </m:r>
                          </m:e>
                        </m:d>
                      </m:sub>
                    </m:sSub>
                    <m:sSub>
                      <m:sSub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0" smtClean="0">
                            <a:latin typeface="Cambria Math" panose="02040503050406030204" pitchFamily="18" charset="0"/>
                          </a:rPr>
                          <m:t>𝐅</m:t>
                        </m:r>
                      </m:e>
                      <m:sub>
                        <m:d>
                          <m:dPr>
                            <m:begChr m:val="["/>
                            <m:endChr m:val="]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0,10</m:t>
                            </m:r>
                          </m:e>
                        </m:d>
                      </m:sub>
                    </m:sSub>
                    <m:d>
                      <m:d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𝑝𝑜𝑠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∈∎</m:t>
                        </m:r>
                      </m:e>
                    </m:d>
                  </m:oMath>
                </a14:m>
                <a:endParaRPr lang="en-US" b="1" dirty="0"/>
              </a:p>
              <a:p>
                <a:pPr lvl="1"/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en-US" sz="2000" dirty="0"/>
                  <a:t> is satisfied by 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</m:t>
                    </m:r>
                  </m:oMath>
                </a14:m>
                <a:r>
                  <a:rPr lang="en-US" sz="2000" dirty="0"/>
                  <a:t> because </a:t>
                </a:r>
                <a14:m>
                  <m:oMath xmlns:m="http://schemas.openxmlformats.org/officeDocument/2006/math">
                    <m:r>
                      <a:rPr lang="en-US" sz="20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</m:t>
                    </m:r>
                  </m:oMath>
                </a14:m>
                <a:r>
                  <a:rPr lang="en-US" sz="2000" dirty="0"/>
                  <a:t> is within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sz="2000" dirty="0"/>
                  <a:t> hops at time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000" dirty="0"/>
                  <a:t>, and it reaches green within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10 </m:t>
                    </m:r>
                  </m:oMath>
                </a14:m>
                <a:r>
                  <a:rPr lang="en-US" sz="2000" dirty="0"/>
                  <a:t>seconds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𝜓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0" smtClean="0">
                            <a:latin typeface="Cambria Math" panose="02040503050406030204" pitchFamily="18" charset="0"/>
                          </a:rPr>
                          <m:t>𝐅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[0,8]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𝐸𝑣𝑒𝑟𝑦𝑤h𝑒𝑟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[0,1]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(¬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𝑌𝑒𝑙𝑙𝑜𝑤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𝜓</m:t>
                    </m:r>
                  </m:oMath>
                </a14:m>
                <a:r>
                  <a:rPr lang="en-US" sz="2000" dirty="0"/>
                  <a:t> is satisfied by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</m:t>
                    </m:r>
                  </m:oMath>
                </a14:m>
                <a:r>
                  <a:rPr lang="en-US" sz="2000" dirty="0"/>
                  <a:t> because within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sz="2000" dirty="0"/>
                  <a:t> seconds, all its 1-hop neighbors are not yellow</a:t>
                </a:r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D84EB7CA-AC97-C29E-A417-EC9D1CF4B11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0" y="1357507"/>
                <a:ext cx="5757089" cy="4724086"/>
              </a:xfrm>
              <a:blipFill>
                <a:blip r:embed="rId2"/>
                <a:stretch>
                  <a:fillRect l="-1059" t="-21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140F72E8-9674-BCEE-FC66-65E8EFD4C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STREL example: Somewhere/Everywhere</a:t>
            </a: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E223E7A0-E0C5-ABEB-7BAD-6572B77D6E6B}"/>
              </a:ext>
            </a:extLst>
          </p:cNvPr>
          <p:cNvGrpSpPr/>
          <p:nvPr/>
        </p:nvGrpSpPr>
        <p:grpSpPr>
          <a:xfrm>
            <a:off x="299308" y="1349928"/>
            <a:ext cx="2845836" cy="2018729"/>
            <a:chOff x="466531" y="855406"/>
            <a:chExt cx="3686821" cy="2410308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E5E5A1EA-E310-69F3-A44E-796C5CD7FE26}"/>
                </a:ext>
              </a:extLst>
            </p:cNvPr>
            <p:cNvSpPr/>
            <p:nvPr/>
          </p:nvSpPr>
          <p:spPr>
            <a:xfrm>
              <a:off x="586594" y="1849487"/>
              <a:ext cx="322730" cy="321249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D000E33A-2C96-6634-480E-39C3A4520AE6}"/>
                </a:ext>
              </a:extLst>
            </p:cNvPr>
            <p:cNvSpPr/>
            <p:nvPr/>
          </p:nvSpPr>
          <p:spPr>
            <a:xfrm>
              <a:off x="1556589" y="2824965"/>
              <a:ext cx="322730" cy="321249"/>
            </a:xfrm>
            <a:prstGeom prst="ellipse">
              <a:avLst/>
            </a:prstGeom>
            <a:solidFill>
              <a:srgbClr val="FF93E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1BCF0B7D-5DC9-D248-2D4F-4FE6F17E3FA5}"/>
                </a:ext>
              </a:extLst>
            </p:cNvPr>
            <p:cNvSpPr/>
            <p:nvPr/>
          </p:nvSpPr>
          <p:spPr>
            <a:xfrm>
              <a:off x="1642957" y="1133791"/>
              <a:ext cx="322730" cy="321249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EF194B7F-733B-A0D2-3624-6FBE972D6100}"/>
                </a:ext>
              </a:extLst>
            </p:cNvPr>
            <p:cNvSpPr/>
            <p:nvPr/>
          </p:nvSpPr>
          <p:spPr>
            <a:xfrm>
              <a:off x="2612112" y="1735908"/>
              <a:ext cx="322730" cy="321249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4147B04F-90A8-7D5F-B5B7-A49FD17A0186}"/>
                </a:ext>
              </a:extLst>
            </p:cNvPr>
            <p:cNvCxnSpPr>
              <a:stCxn id="5" idx="5"/>
              <a:endCxn id="6" idx="1"/>
            </p:cNvCxnSpPr>
            <p:nvPr/>
          </p:nvCxnSpPr>
          <p:spPr>
            <a:xfrm>
              <a:off x="862061" y="2123690"/>
              <a:ext cx="741791" cy="748321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F71A199C-DA1D-F6AC-9D76-5F50A6F0447D}"/>
                </a:ext>
              </a:extLst>
            </p:cNvPr>
            <p:cNvCxnSpPr>
              <a:cxnSpLocks/>
              <a:stCxn id="5" idx="7"/>
              <a:endCxn id="7" idx="2"/>
            </p:cNvCxnSpPr>
            <p:nvPr/>
          </p:nvCxnSpPr>
          <p:spPr>
            <a:xfrm flipV="1">
              <a:off x="862061" y="1294416"/>
              <a:ext cx="780896" cy="602117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564216EC-7E78-3923-233F-2EEB54EF343F}"/>
                </a:ext>
              </a:extLst>
            </p:cNvPr>
            <p:cNvCxnSpPr>
              <a:cxnSpLocks/>
              <a:stCxn id="7" idx="6"/>
              <a:endCxn id="8" idx="1"/>
            </p:cNvCxnSpPr>
            <p:nvPr/>
          </p:nvCxnSpPr>
          <p:spPr>
            <a:xfrm>
              <a:off x="1965687" y="1294416"/>
              <a:ext cx="693688" cy="488538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D8BBC31B-BD6A-A4FA-8767-4A75B0E92463}"/>
                </a:ext>
              </a:extLst>
            </p:cNvPr>
            <p:cNvSpPr/>
            <p:nvPr/>
          </p:nvSpPr>
          <p:spPr>
            <a:xfrm>
              <a:off x="3271588" y="2808652"/>
              <a:ext cx="322730" cy="321249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11A3A61B-8CFB-BDFE-F1C8-9D513E4FBEEC}"/>
                </a:ext>
              </a:extLst>
            </p:cNvPr>
            <p:cNvCxnSpPr>
              <a:cxnSpLocks/>
              <a:stCxn id="8" idx="5"/>
              <a:endCxn id="19" idx="1"/>
            </p:cNvCxnSpPr>
            <p:nvPr/>
          </p:nvCxnSpPr>
          <p:spPr>
            <a:xfrm>
              <a:off x="2887579" y="2010111"/>
              <a:ext cx="431272" cy="845587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5D979308-A4F0-4DBF-5116-15E4E27E8441}"/>
                    </a:ext>
                  </a:extLst>
                </p:cNvPr>
                <p:cNvSpPr txBox="1"/>
                <p:nvPr/>
              </p:nvSpPr>
              <p:spPr>
                <a:xfrm>
                  <a:off x="951592" y="1260100"/>
                  <a:ext cx="394991" cy="33072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en-US" sz="1200" b="0" dirty="0"/>
                </a:p>
              </p:txBody>
            </p:sp>
          </mc:Choice>
          <mc:Fallback xmlns=""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5D979308-A4F0-4DBF-5116-15E4E27E844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51592" y="1260100"/>
                  <a:ext cx="394991" cy="330729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4C1DA99C-D5EE-F5E8-862D-64F813F238C8}"/>
                    </a:ext>
                  </a:extLst>
                </p:cNvPr>
                <p:cNvSpPr txBox="1"/>
                <p:nvPr/>
              </p:nvSpPr>
              <p:spPr>
                <a:xfrm>
                  <a:off x="951592" y="2471853"/>
                  <a:ext cx="394991" cy="33072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en-US" sz="1200" b="0" dirty="0"/>
                </a:p>
              </p:txBody>
            </p:sp>
          </mc:Choice>
          <mc:Fallback xmlns=""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4C1DA99C-D5EE-F5E8-862D-64F813F238C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51592" y="2471853"/>
                  <a:ext cx="394991" cy="330729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1F0F7B3F-C627-597A-E616-844C9F3165B1}"/>
                    </a:ext>
                  </a:extLst>
                </p:cNvPr>
                <p:cNvSpPr txBox="1"/>
                <p:nvPr/>
              </p:nvSpPr>
              <p:spPr>
                <a:xfrm>
                  <a:off x="2222601" y="1208515"/>
                  <a:ext cx="394991" cy="33072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en-US" sz="1200" b="0" dirty="0"/>
                </a:p>
              </p:txBody>
            </p:sp>
          </mc:Choice>
          <mc:Fallback xmlns=""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1F0F7B3F-C627-597A-E616-844C9F3165B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22601" y="1208515"/>
                  <a:ext cx="394991" cy="330729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>
                  <a:extLst>
                    <a:ext uri="{FF2B5EF4-FFF2-40B4-BE49-F238E27FC236}">
                      <a16:creationId xmlns:a16="http://schemas.microsoft.com/office/drawing/2014/main" id="{D38EFFE2-7EC8-0399-CA7F-4D43A30E1276}"/>
                    </a:ext>
                  </a:extLst>
                </p:cNvPr>
                <p:cNvSpPr txBox="1"/>
                <p:nvPr/>
              </p:nvSpPr>
              <p:spPr>
                <a:xfrm>
                  <a:off x="3112750" y="2165117"/>
                  <a:ext cx="394991" cy="33072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en-US" sz="1200" b="0" dirty="0"/>
                </a:p>
              </p:txBody>
            </p:sp>
          </mc:Choice>
          <mc:Fallback xmlns="">
            <p:sp>
              <p:nvSpPr>
                <p:cNvPr id="28" name="TextBox 27">
                  <a:extLst>
                    <a:ext uri="{FF2B5EF4-FFF2-40B4-BE49-F238E27FC236}">
                      <a16:creationId xmlns:a16="http://schemas.microsoft.com/office/drawing/2014/main" id="{D38EFFE2-7EC8-0399-CA7F-4D43A30E127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12750" y="2165117"/>
                  <a:ext cx="394991" cy="330729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8E209FE6-C267-0908-40A3-1DC8223F0359}"/>
                </a:ext>
              </a:extLst>
            </p:cNvPr>
            <p:cNvSpPr/>
            <p:nvPr/>
          </p:nvSpPr>
          <p:spPr>
            <a:xfrm>
              <a:off x="3142111" y="1129480"/>
              <a:ext cx="836366" cy="743529"/>
            </a:xfrm>
            <a:prstGeom prst="rect">
              <a:avLst/>
            </a:pr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0CA35D72-5649-CC44-F92C-E72BA2ADAA8D}"/>
                </a:ext>
              </a:extLst>
            </p:cNvPr>
            <p:cNvSpPr/>
            <p:nvPr/>
          </p:nvSpPr>
          <p:spPr>
            <a:xfrm>
              <a:off x="1745689" y="1979378"/>
              <a:ext cx="322730" cy="321249"/>
            </a:xfrm>
            <a:prstGeom prst="ellipse">
              <a:avLst/>
            </a:prstGeom>
            <a:solidFill>
              <a:srgbClr val="9933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8073001C-DCE5-F845-3003-FC1D1F0CF7CA}"/>
                </a:ext>
              </a:extLst>
            </p:cNvPr>
            <p:cNvCxnSpPr>
              <a:cxnSpLocks/>
              <a:stCxn id="5" idx="6"/>
              <a:endCxn id="30" idx="2"/>
            </p:cNvCxnSpPr>
            <p:nvPr/>
          </p:nvCxnSpPr>
          <p:spPr>
            <a:xfrm>
              <a:off x="909324" y="2010112"/>
              <a:ext cx="836365" cy="129891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6B41CDBB-7A56-D905-F60E-FBD882766576}"/>
                    </a:ext>
                  </a:extLst>
                </p:cNvPr>
                <p:cNvSpPr txBox="1"/>
                <p:nvPr/>
              </p:nvSpPr>
              <p:spPr>
                <a:xfrm>
                  <a:off x="1144603" y="1699109"/>
                  <a:ext cx="394991" cy="33072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en-US" sz="1200" b="0" dirty="0"/>
                </a:p>
              </p:txBody>
            </p:sp>
          </mc:Choice>
          <mc:Fallback xmlns=""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6B41CDBB-7A56-D905-F60E-FBD88276657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4603" y="1699109"/>
                  <a:ext cx="394991" cy="330729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38CB7447-42F6-25DC-67C1-ACBDF9B4DFAB}"/>
                </a:ext>
              </a:extLst>
            </p:cNvPr>
            <p:cNvCxnSpPr>
              <a:cxnSpLocks/>
              <a:stCxn id="30" idx="4"/>
              <a:endCxn id="6" idx="0"/>
            </p:cNvCxnSpPr>
            <p:nvPr/>
          </p:nvCxnSpPr>
          <p:spPr>
            <a:xfrm flipH="1">
              <a:off x="1717954" y="2300627"/>
              <a:ext cx="189100" cy="524338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EA7186AB-8252-8317-2234-C5820D1804DF}"/>
                </a:ext>
              </a:extLst>
            </p:cNvPr>
            <p:cNvSpPr/>
            <p:nvPr/>
          </p:nvSpPr>
          <p:spPr>
            <a:xfrm>
              <a:off x="466531" y="855406"/>
              <a:ext cx="3686821" cy="2410308"/>
            </a:xfrm>
            <a:prstGeom prst="rect">
              <a:avLst/>
            </a:prstGeom>
            <a:noFill/>
            <a:ln w="317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TextBox 46">
                  <a:extLst>
                    <a:ext uri="{FF2B5EF4-FFF2-40B4-BE49-F238E27FC236}">
                      <a16:creationId xmlns:a16="http://schemas.microsoft.com/office/drawing/2014/main" id="{B5673E57-FD67-511E-70DE-8AF1E21F928E}"/>
                    </a:ext>
                  </a:extLst>
                </p:cNvPr>
                <p:cNvSpPr txBox="1"/>
                <p:nvPr/>
              </p:nvSpPr>
              <p:spPr>
                <a:xfrm>
                  <a:off x="485193" y="875727"/>
                  <a:ext cx="1122921" cy="369332"/>
                </a:xfrm>
                <a:prstGeom prst="rect">
                  <a:avLst/>
                </a:prstGeom>
                <a:solidFill>
                  <a:srgbClr val="FF93EA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= 0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7" name="TextBox 46">
                  <a:extLst>
                    <a:ext uri="{FF2B5EF4-FFF2-40B4-BE49-F238E27FC236}">
                      <a16:creationId xmlns:a16="http://schemas.microsoft.com/office/drawing/2014/main" id="{B5673E57-FD67-511E-70DE-8AF1E21F928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5193" y="875727"/>
                  <a:ext cx="1122921" cy="369332"/>
                </a:xfrm>
                <a:prstGeom prst="rect">
                  <a:avLst/>
                </a:prstGeom>
                <a:blipFill>
                  <a:blip r:embed="rId6"/>
                  <a:stretch>
                    <a:fillRect b="-980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52A416C5-EA2B-8F3C-209C-B7F1FCC601F0}"/>
              </a:ext>
            </a:extLst>
          </p:cNvPr>
          <p:cNvGrpSpPr/>
          <p:nvPr/>
        </p:nvGrpSpPr>
        <p:grpSpPr>
          <a:xfrm>
            <a:off x="3246996" y="1371804"/>
            <a:ext cx="2845836" cy="2018729"/>
            <a:chOff x="466531" y="855406"/>
            <a:chExt cx="3686821" cy="2410308"/>
          </a:xfrm>
        </p:grpSpPr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5F0FFEF5-E136-D5B2-32B7-736CCE97CAE2}"/>
                </a:ext>
              </a:extLst>
            </p:cNvPr>
            <p:cNvSpPr/>
            <p:nvPr/>
          </p:nvSpPr>
          <p:spPr>
            <a:xfrm>
              <a:off x="586594" y="1849487"/>
              <a:ext cx="322730" cy="321249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4988C5FA-2047-8B31-90CF-19784A69364A}"/>
                </a:ext>
              </a:extLst>
            </p:cNvPr>
            <p:cNvSpPr/>
            <p:nvPr/>
          </p:nvSpPr>
          <p:spPr>
            <a:xfrm>
              <a:off x="1289652" y="2712899"/>
              <a:ext cx="322729" cy="321249"/>
            </a:xfrm>
            <a:prstGeom prst="ellipse">
              <a:avLst/>
            </a:prstGeom>
            <a:solidFill>
              <a:srgbClr val="FF93E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8CF2A312-AF6D-0669-7783-DCAE82556D75}"/>
                </a:ext>
              </a:extLst>
            </p:cNvPr>
            <p:cNvSpPr/>
            <p:nvPr/>
          </p:nvSpPr>
          <p:spPr>
            <a:xfrm>
              <a:off x="1846693" y="1179995"/>
              <a:ext cx="322729" cy="321249"/>
            </a:xfrm>
            <a:prstGeom prst="ellips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3EA981F2-C2E2-9E92-AF20-6D68FC16FF0B}"/>
                </a:ext>
              </a:extLst>
            </p:cNvPr>
            <p:cNvSpPr/>
            <p:nvPr/>
          </p:nvSpPr>
          <p:spPr>
            <a:xfrm>
              <a:off x="2612111" y="2060559"/>
              <a:ext cx="322729" cy="321249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6" name="Straight Arrow Connector 95">
              <a:extLst>
                <a:ext uri="{FF2B5EF4-FFF2-40B4-BE49-F238E27FC236}">
                  <a16:creationId xmlns:a16="http://schemas.microsoft.com/office/drawing/2014/main" id="{2BE142F3-ACF8-8064-42C3-E564BB42EB2F}"/>
                </a:ext>
              </a:extLst>
            </p:cNvPr>
            <p:cNvCxnSpPr>
              <a:stCxn id="92" idx="5"/>
              <a:endCxn id="93" idx="1"/>
            </p:cNvCxnSpPr>
            <p:nvPr/>
          </p:nvCxnSpPr>
          <p:spPr>
            <a:xfrm>
              <a:off x="862061" y="2123690"/>
              <a:ext cx="474854" cy="636255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Arrow Connector 96">
              <a:extLst>
                <a:ext uri="{FF2B5EF4-FFF2-40B4-BE49-F238E27FC236}">
                  <a16:creationId xmlns:a16="http://schemas.microsoft.com/office/drawing/2014/main" id="{6BF19913-0072-0D40-B6A2-56765C973B53}"/>
                </a:ext>
              </a:extLst>
            </p:cNvPr>
            <p:cNvCxnSpPr>
              <a:cxnSpLocks/>
              <a:stCxn id="92" idx="7"/>
              <a:endCxn id="94" idx="2"/>
            </p:cNvCxnSpPr>
            <p:nvPr/>
          </p:nvCxnSpPr>
          <p:spPr>
            <a:xfrm flipV="1">
              <a:off x="862061" y="1340620"/>
              <a:ext cx="984632" cy="555913"/>
            </a:xfrm>
            <a:prstGeom prst="straightConnector1">
              <a:avLst/>
            </a:prstGeom>
            <a:ln>
              <a:prstDash val="sysDot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Arrow Connector 97">
              <a:extLst>
                <a:ext uri="{FF2B5EF4-FFF2-40B4-BE49-F238E27FC236}">
                  <a16:creationId xmlns:a16="http://schemas.microsoft.com/office/drawing/2014/main" id="{0AA416EB-C266-B2C6-BDA3-4334D939A6B7}"/>
                </a:ext>
              </a:extLst>
            </p:cNvPr>
            <p:cNvCxnSpPr>
              <a:cxnSpLocks/>
              <a:stCxn id="94" idx="6"/>
              <a:endCxn id="95" idx="1"/>
            </p:cNvCxnSpPr>
            <p:nvPr/>
          </p:nvCxnSpPr>
          <p:spPr>
            <a:xfrm>
              <a:off x="2169422" y="1340620"/>
              <a:ext cx="489952" cy="766986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5EB5D058-B698-2744-B939-A01D84064B2D}"/>
                </a:ext>
              </a:extLst>
            </p:cNvPr>
            <p:cNvSpPr/>
            <p:nvPr/>
          </p:nvSpPr>
          <p:spPr>
            <a:xfrm>
              <a:off x="3440089" y="2431456"/>
              <a:ext cx="322729" cy="321249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0" name="Straight Arrow Connector 99">
              <a:extLst>
                <a:ext uri="{FF2B5EF4-FFF2-40B4-BE49-F238E27FC236}">
                  <a16:creationId xmlns:a16="http://schemas.microsoft.com/office/drawing/2014/main" id="{C645EBE7-D50B-6F41-0477-1FD1CBA57FAD}"/>
                </a:ext>
              </a:extLst>
            </p:cNvPr>
            <p:cNvCxnSpPr>
              <a:cxnSpLocks/>
              <a:stCxn id="95" idx="5"/>
              <a:endCxn id="99" idx="1"/>
            </p:cNvCxnSpPr>
            <p:nvPr/>
          </p:nvCxnSpPr>
          <p:spPr>
            <a:xfrm>
              <a:off x="2887578" y="2334762"/>
              <a:ext cx="599774" cy="143740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1" name="TextBox 100">
                  <a:extLst>
                    <a:ext uri="{FF2B5EF4-FFF2-40B4-BE49-F238E27FC236}">
                      <a16:creationId xmlns:a16="http://schemas.microsoft.com/office/drawing/2014/main" id="{26EF6D09-D1A2-8CAF-75CF-49AA51CCACA1}"/>
                    </a:ext>
                  </a:extLst>
                </p:cNvPr>
                <p:cNvSpPr txBox="1"/>
                <p:nvPr/>
              </p:nvSpPr>
              <p:spPr>
                <a:xfrm>
                  <a:off x="1086906" y="1315618"/>
                  <a:ext cx="455215" cy="33072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∞</m:t>
                        </m:r>
                      </m:oMath>
                    </m:oMathPara>
                  </a14:m>
                  <a:endParaRPr lang="en-US" sz="1200" b="0" dirty="0"/>
                </a:p>
              </p:txBody>
            </p:sp>
          </mc:Choice>
          <mc:Fallback xmlns="">
            <p:sp>
              <p:nvSpPr>
                <p:cNvPr id="101" name="TextBox 100">
                  <a:extLst>
                    <a:ext uri="{FF2B5EF4-FFF2-40B4-BE49-F238E27FC236}">
                      <a16:creationId xmlns:a16="http://schemas.microsoft.com/office/drawing/2014/main" id="{26EF6D09-D1A2-8CAF-75CF-49AA51CCACA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86906" y="1315618"/>
                  <a:ext cx="455215" cy="330729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2" name="TextBox 101">
                  <a:extLst>
                    <a:ext uri="{FF2B5EF4-FFF2-40B4-BE49-F238E27FC236}">
                      <a16:creationId xmlns:a16="http://schemas.microsoft.com/office/drawing/2014/main" id="{9E8DD919-E9FE-F43A-9D57-C974EFAC41F5}"/>
                    </a:ext>
                  </a:extLst>
                </p:cNvPr>
                <p:cNvSpPr txBox="1"/>
                <p:nvPr/>
              </p:nvSpPr>
              <p:spPr>
                <a:xfrm>
                  <a:off x="951592" y="2471853"/>
                  <a:ext cx="394991" cy="33072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en-US" sz="1200" b="0" dirty="0"/>
                </a:p>
              </p:txBody>
            </p:sp>
          </mc:Choice>
          <mc:Fallback xmlns="">
            <p:sp>
              <p:nvSpPr>
                <p:cNvPr id="102" name="TextBox 101">
                  <a:extLst>
                    <a:ext uri="{FF2B5EF4-FFF2-40B4-BE49-F238E27FC236}">
                      <a16:creationId xmlns:a16="http://schemas.microsoft.com/office/drawing/2014/main" id="{9E8DD919-E9FE-F43A-9D57-C974EFAC41F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51592" y="2471853"/>
                  <a:ext cx="394991" cy="330729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3" name="TextBox 102">
                  <a:extLst>
                    <a:ext uri="{FF2B5EF4-FFF2-40B4-BE49-F238E27FC236}">
                      <a16:creationId xmlns:a16="http://schemas.microsoft.com/office/drawing/2014/main" id="{5D72B56B-01A5-4E7A-1ACA-2C911694FF5E}"/>
                    </a:ext>
                  </a:extLst>
                </p:cNvPr>
                <p:cNvSpPr txBox="1"/>
                <p:nvPr/>
              </p:nvSpPr>
              <p:spPr>
                <a:xfrm>
                  <a:off x="2242222" y="1320209"/>
                  <a:ext cx="394991" cy="33072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en-US" sz="1200" b="0" dirty="0"/>
                </a:p>
              </p:txBody>
            </p:sp>
          </mc:Choice>
          <mc:Fallback xmlns="">
            <p:sp>
              <p:nvSpPr>
                <p:cNvPr id="103" name="TextBox 102">
                  <a:extLst>
                    <a:ext uri="{FF2B5EF4-FFF2-40B4-BE49-F238E27FC236}">
                      <a16:creationId xmlns:a16="http://schemas.microsoft.com/office/drawing/2014/main" id="{5D72B56B-01A5-4E7A-1ACA-2C911694FF5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42222" y="1320209"/>
                  <a:ext cx="394991" cy="330729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4" name="TextBox 103">
                  <a:extLst>
                    <a:ext uri="{FF2B5EF4-FFF2-40B4-BE49-F238E27FC236}">
                      <a16:creationId xmlns:a16="http://schemas.microsoft.com/office/drawing/2014/main" id="{1312C75C-9283-1748-AD5F-5F70323BB47A}"/>
                    </a:ext>
                  </a:extLst>
                </p:cNvPr>
                <p:cNvSpPr txBox="1"/>
                <p:nvPr/>
              </p:nvSpPr>
              <p:spPr>
                <a:xfrm>
                  <a:off x="3112750" y="2165117"/>
                  <a:ext cx="394991" cy="33072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en-US" sz="1200" b="0" dirty="0"/>
                </a:p>
              </p:txBody>
            </p:sp>
          </mc:Choice>
          <mc:Fallback xmlns="">
            <p:sp>
              <p:nvSpPr>
                <p:cNvPr id="104" name="TextBox 103">
                  <a:extLst>
                    <a:ext uri="{FF2B5EF4-FFF2-40B4-BE49-F238E27FC236}">
                      <a16:creationId xmlns:a16="http://schemas.microsoft.com/office/drawing/2014/main" id="{1312C75C-9283-1748-AD5F-5F70323BB47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12750" y="2165117"/>
                  <a:ext cx="394991" cy="330729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EC0482D6-75C6-9A61-FB2E-15B16BF8C49F}"/>
                </a:ext>
              </a:extLst>
            </p:cNvPr>
            <p:cNvSpPr/>
            <p:nvPr/>
          </p:nvSpPr>
          <p:spPr>
            <a:xfrm>
              <a:off x="3142111" y="1129480"/>
              <a:ext cx="836366" cy="743529"/>
            </a:xfrm>
            <a:prstGeom prst="rect">
              <a:avLst/>
            </a:pr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624B39BF-DE45-C585-F570-57868B23CF97}"/>
                </a:ext>
              </a:extLst>
            </p:cNvPr>
            <p:cNvSpPr/>
            <p:nvPr/>
          </p:nvSpPr>
          <p:spPr>
            <a:xfrm>
              <a:off x="1899428" y="2060558"/>
              <a:ext cx="322729" cy="321249"/>
            </a:xfrm>
            <a:prstGeom prst="ellipse">
              <a:avLst/>
            </a:prstGeom>
            <a:solidFill>
              <a:srgbClr val="9933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7" name="Straight Arrow Connector 106">
              <a:extLst>
                <a:ext uri="{FF2B5EF4-FFF2-40B4-BE49-F238E27FC236}">
                  <a16:creationId xmlns:a16="http://schemas.microsoft.com/office/drawing/2014/main" id="{956E34D4-2790-ABBA-CF01-AD4B7870AC7E}"/>
                </a:ext>
              </a:extLst>
            </p:cNvPr>
            <p:cNvCxnSpPr>
              <a:cxnSpLocks/>
              <a:stCxn id="92" idx="6"/>
              <a:endCxn id="106" idx="1"/>
            </p:cNvCxnSpPr>
            <p:nvPr/>
          </p:nvCxnSpPr>
          <p:spPr>
            <a:xfrm>
              <a:off x="909324" y="2010112"/>
              <a:ext cx="1037367" cy="97493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8" name="TextBox 107">
                  <a:extLst>
                    <a:ext uri="{FF2B5EF4-FFF2-40B4-BE49-F238E27FC236}">
                      <a16:creationId xmlns:a16="http://schemas.microsoft.com/office/drawing/2014/main" id="{F55576C0-20F4-BCFD-41B3-8304B894EDCF}"/>
                    </a:ext>
                  </a:extLst>
                </p:cNvPr>
                <p:cNvSpPr txBox="1"/>
                <p:nvPr/>
              </p:nvSpPr>
              <p:spPr>
                <a:xfrm>
                  <a:off x="1144603" y="1699109"/>
                  <a:ext cx="394991" cy="33072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en-US" sz="1200" b="0" dirty="0"/>
                </a:p>
              </p:txBody>
            </p:sp>
          </mc:Choice>
          <mc:Fallback xmlns="">
            <p:sp>
              <p:nvSpPr>
                <p:cNvPr id="108" name="TextBox 107">
                  <a:extLst>
                    <a:ext uri="{FF2B5EF4-FFF2-40B4-BE49-F238E27FC236}">
                      <a16:creationId xmlns:a16="http://schemas.microsoft.com/office/drawing/2014/main" id="{F55576C0-20F4-BCFD-41B3-8304B894EDC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4603" y="1699109"/>
                  <a:ext cx="394991" cy="330729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9" name="Straight Arrow Connector 108">
              <a:extLst>
                <a:ext uri="{FF2B5EF4-FFF2-40B4-BE49-F238E27FC236}">
                  <a16:creationId xmlns:a16="http://schemas.microsoft.com/office/drawing/2014/main" id="{7DB5F7CE-2019-8A12-21DF-566ACBDA4E5A}"/>
                </a:ext>
              </a:extLst>
            </p:cNvPr>
            <p:cNvCxnSpPr>
              <a:cxnSpLocks/>
              <a:stCxn id="106" idx="4"/>
              <a:endCxn id="93" idx="0"/>
            </p:cNvCxnSpPr>
            <p:nvPr/>
          </p:nvCxnSpPr>
          <p:spPr>
            <a:xfrm flipH="1">
              <a:off x="1451017" y="2381807"/>
              <a:ext cx="609777" cy="331091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Rectangle 109">
              <a:extLst>
                <a:ext uri="{FF2B5EF4-FFF2-40B4-BE49-F238E27FC236}">
                  <a16:creationId xmlns:a16="http://schemas.microsoft.com/office/drawing/2014/main" id="{EE185DE7-2566-34D7-554E-02F93CCCCCE2}"/>
                </a:ext>
              </a:extLst>
            </p:cNvPr>
            <p:cNvSpPr/>
            <p:nvPr/>
          </p:nvSpPr>
          <p:spPr>
            <a:xfrm>
              <a:off x="466531" y="855406"/>
              <a:ext cx="3686821" cy="2410308"/>
            </a:xfrm>
            <a:prstGeom prst="rect">
              <a:avLst/>
            </a:prstGeom>
            <a:noFill/>
            <a:ln w="317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1" name="TextBox 110">
                  <a:extLst>
                    <a:ext uri="{FF2B5EF4-FFF2-40B4-BE49-F238E27FC236}">
                      <a16:creationId xmlns:a16="http://schemas.microsoft.com/office/drawing/2014/main" id="{C111036D-B549-87DE-09DB-120379C720F1}"/>
                    </a:ext>
                  </a:extLst>
                </p:cNvPr>
                <p:cNvSpPr txBox="1"/>
                <p:nvPr/>
              </p:nvSpPr>
              <p:spPr>
                <a:xfrm>
                  <a:off x="485193" y="875727"/>
                  <a:ext cx="1056466" cy="440972"/>
                </a:xfrm>
                <a:prstGeom prst="rect">
                  <a:avLst/>
                </a:prstGeom>
                <a:solidFill>
                  <a:srgbClr val="FF93EA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1" name="TextBox 110">
                  <a:extLst>
                    <a:ext uri="{FF2B5EF4-FFF2-40B4-BE49-F238E27FC236}">
                      <a16:creationId xmlns:a16="http://schemas.microsoft.com/office/drawing/2014/main" id="{C111036D-B549-87DE-09DB-120379C720F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5193" y="875727"/>
                  <a:ext cx="1056466" cy="44097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5" name="TextBox 124">
                <a:extLst>
                  <a:ext uri="{FF2B5EF4-FFF2-40B4-BE49-F238E27FC236}">
                    <a16:creationId xmlns:a16="http://schemas.microsoft.com/office/drawing/2014/main" id="{A6B1CF61-C83D-3D3B-1619-608B842EDC62}"/>
                  </a:ext>
                </a:extLst>
              </p:cNvPr>
              <p:cNvSpPr txBox="1"/>
              <p:nvPr/>
            </p:nvSpPr>
            <p:spPr>
              <a:xfrm>
                <a:off x="1112828" y="2565267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200" b="0" dirty="0"/>
              </a:p>
            </p:txBody>
          </p:sp>
        </mc:Choice>
        <mc:Fallback xmlns="">
          <p:sp>
            <p:nvSpPr>
              <p:cNvPr id="125" name="TextBox 124">
                <a:extLst>
                  <a:ext uri="{FF2B5EF4-FFF2-40B4-BE49-F238E27FC236}">
                    <a16:creationId xmlns:a16="http://schemas.microsoft.com/office/drawing/2014/main" id="{A6B1CF61-C83D-3D3B-1619-608B842EDC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2828" y="2565267"/>
                <a:ext cx="304891" cy="2769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49" name="Group 148">
            <a:extLst>
              <a:ext uri="{FF2B5EF4-FFF2-40B4-BE49-F238E27FC236}">
                <a16:creationId xmlns:a16="http://schemas.microsoft.com/office/drawing/2014/main" id="{03196832-251F-A358-4534-DFF37006BD70}"/>
              </a:ext>
            </a:extLst>
          </p:cNvPr>
          <p:cNvGrpSpPr/>
          <p:nvPr/>
        </p:nvGrpSpPr>
        <p:grpSpPr>
          <a:xfrm>
            <a:off x="299308" y="3483485"/>
            <a:ext cx="2845836" cy="2076047"/>
            <a:chOff x="4335111" y="2774049"/>
            <a:chExt cx="2845836" cy="207604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4" name="TextBox 123">
                  <a:extLst>
                    <a:ext uri="{FF2B5EF4-FFF2-40B4-BE49-F238E27FC236}">
                      <a16:creationId xmlns:a16="http://schemas.microsoft.com/office/drawing/2014/main" id="{057F534D-283C-081D-A14B-21D332DBDBFC}"/>
                    </a:ext>
                  </a:extLst>
                </p:cNvPr>
                <p:cNvSpPr txBox="1"/>
                <p:nvPr/>
              </p:nvSpPr>
              <p:spPr>
                <a:xfrm>
                  <a:off x="5424754" y="4473259"/>
                  <a:ext cx="351378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∞</m:t>
                        </m:r>
                      </m:oMath>
                    </m:oMathPara>
                  </a14:m>
                  <a:endParaRPr lang="en-US" sz="1200" b="0" dirty="0"/>
                </a:p>
              </p:txBody>
            </p:sp>
          </mc:Choice>
          <mc:Fallback xmlns="">
            <p:sp>
              <p:nvSpPr>
                <p:cNvPr id="124" name="TextBox 123">
                  <a:extLst>
                    <a:ext uri="{FF2B5EF4-FFF2-40B4-BE49-F238E27FC236}">
                      <a16:creationId xmlns:a16="http://schemas.microsoft.com/office/drawing/2014/main" id="{057F534D-283C-081D-A14B-21D332DBDBF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24754" y="4473259"/>
                  <a:ext cx="351378" cy="276999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27" name="Group 126">
              <a:extLst>
                <a:ext uri="{FF2B5EF4-FFF2-40B4-BE49-F238E27FC236}">
                  <a16:creationId xmlns:a16="http://schemas.microsoft.com/office/drawing/2014/main" id="{4788BD51-55E6-55E3-222E-3E73908757B8}"/>
                </a:ext>
              </a:extLst>
            </p:cNvPr>
            <p:cNvGrpSpPr/>
            <p:nvPr/>
          </p:nvGrpSpPr>
          <p:grpSpPr>
            <a:xfrm>
              <a:off x="4335111" y="2774049"/>
              <a:ext cx="2845836" cy="2076047"/>
              <a:chOff x="466531" y="855406"/>
              <a:chExt cx="3686821" cy="2410308"/>
            </a:xfrm>
          </p:grpSpPr>
          <p:sp>
            <p:nvSpPr>
              <p:cNvPr id="128" name="Oval 127">
                <a:extLst>
                  <a:ext uri="{FF2B5EF4-FFF2-40B4-BE49-F238E27FC236}">
                    <a16:creationId xmlns:a16="http://schemas.microsoft.com/office/drawing/2014/main" id="{4F1B3131-987B-149E-DC9F-DC70855AEA5C}"/>
                  </a:ext>
                </a:extLst>
              </p:cNvPr>
              <p:cNvSpPr/>
              <p:nvPr/>
            </p:nvSpPr>
            <p:spPr>
              <a:xfrm>
                <a:off x="586594" y="1849487"/>
                <a:ext cx="322730" cy="321249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9" name="Oval 128">
                <a:extLst>
                  <a:ext uri="{FF2B5EF4-FFF2-40B4-BE49-F238E27FC236}">
                    <a16:creationId xmlns:a16="http://schemas.microsoft.com/office/drawing/2014/main" id="{5BA51583-62D9-327F-70EC-4515EFF7386C}"/>
                  </a:ext>
                </a:extLst>
              </p:cNvPr>
              <p:cNvSpPr/>
              <p:nvPr/>
            </p:nvSpPr>
            <p:spPr>
              <a:xfrm>
                <a:off x="1289652" y="2712899"/>
                <a:ext cx="322729" cy="321249"/>
              </a:xfrm>
              <a:prstGeom prst="ellipse">
                <a:avLst/>
              </a:prstGeom>
              <a:solidFill>
                <a:srgbClr val="FF93EA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" name="Oval 129">
                <a:extLst>
                  <a:ext uri="{FF2B5EF4-FFF2-40B4-BE49-F238E27FC236}">
                    <a16:creationId xmlns:a16="http://schemas.microsoft.com/office/drawing/2014/main" id="{FFC5858D-255D-4ECE-3C5A-DC70A4FD33F8}"/>
                  </a:ext>
                </a:extLst>
              </p:cNvPr>
              <p:cNvSpPr/>
              <p:nvPr/>
            </p:nvSpPr>
            <p:spPr>
              <a:xfrm>
                <a:off x="1804320" y="1450792"/>
                <a:ext cx="322729" cy="321249"/>
              </a:xfrm>
              <a:prstGeom prst="ellipse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1" name="Oval 130">
                <a:extLst>
                  <a:ext uri="{FF2B5EF4-FFF2-40B4-BE49-F238E27FC236}">
                    <a16:creationId xmlns:a16="http://schemas.microsoft.com/office/drawing/2014/main" id="{16B8D6BC-5985-CA26-6E57-559A9CEA3303}"/>
                  </a:ext>
                </a:extLst>
              </p:cNvPr>
              <p:cNvSpPr/>
              <p:nvPr/>
            </p:nvSpPr>
            <p:spPr>
              <a:xfrm>
                <a:off x="2612111" y="2060559"/>
                <a:ext cx="322729" cy="321249"/>
              </a:xfrm>
              <a:prstGeom prst="ellipse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32" name="Straight Arrow Connector 131">
                <a:extLst>
                  <a:ext uri="{FF2B5EF4-FFF2-40B4-BE49-F238E27FC236}">
                    <a16:creationId xmlns:a16="http://schemas.microsoft.com/office/drawing/2014/main" id="{4948480D-4C67-3534-AD1C-E9C798389980}"/>
                  </a:ext>
                </a:extLst>
              </p:cNvPr>
              <p:cNvCxnSpPr>
                <a:cxnSpLocks/>
                <a:stCxn id="128" idx="5"/>
                <a:endCxn id="129" idx="1"/>
              </p:cNvCxnSpPr>
              <p:nvPr/>
            </p:nvCxnSpPr>
            <p:spPr>
              <a:xfrm>
                <a:off x="862061" y="2123690"/>
                <a:ext cx="474854" cy="636255"/>
              </a:xfrm>
              <a:prstGeom prst="straightConnector1">
                <a:avLst/>
              </a:prstGeom>
              <a:ln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Arrow Connector 133">
                <a:extLst>
                  <a:ext uri="{FF2B5EF4-FFF2-40B4-BE49-F238E27FC236}">
                    <a16:creationId xmlns:a16="http://schemas.microsoft.com/office/drawing/2014/main" id="{F5D9FD00-AAE1-8D41-F90A-0547B5D82F20}"/>
                  </a:ext>
                </a:extLst>
              </p:cNvPr>
              <p:cNvCxnSpPr>
                <a:cxnSpLocks/>
                <a:stCxn id="130" idx="6"/>
                <a:endCxn id="131" idx="1"/>
              </p:cNvCxnSpPr>
              <p:nvPr/>
            </p:nvCxnSpPr>
            <p:spPr>
              <a:xfrm>
                <a:off x="2127050" y="1611416"/>
                <a:ext cx="532324" cy="496188"/>
              </a:xfrm>
              <a:prstGeom prst="straightConnector1">
                <a:avLst/>
              </a:prstGeom>
              <a:ln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5" name="Oval 134">
                <a:extLst>
                  <a:ext uri="{FF2B5EF4-FFF2-40B4-BE49-F238E27FC236}">
                    <a16:creationId xmlns:a16="http://schemas.microsoft.com/office/drawing/2014/main" id="{2964FF28-D503-59E6-029E-26EC31FDAA31}"/>
                  </a:ext>
                </a:extLst>
              </p:cNvPr>
              <p:cNvSpPr/>
              <p:nvPr/>
            </p:nvSpPr>
            <p:spPr>
              <a:xfrm>
                <a:off x="3524284" y="2129242"/>
                <a:ext cx="322729" cy="321249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36" name="Straight Arrow Connector 135">
                <a:extLst>
                  <a:ext uri="{FF2B5EF4-FFF2-40B4-BE49-F238E27FC236}">
                    <a16:creationId xmlns:a16="http://schemas.microsoft.com/office/drawing/2014/main" id="{812F2B83-BAC2-77F3-066C-9B3D4F2BCED7}"/>
                  </a:ext>
                </a:extLst>
              </p:cNvPr>
              <p:cNvCxnSpPr>
                <a:cxnSpLocks/>
                <a:stCxn id="131" idx="6"/>
                <a:endCxn id="135" idx="1"/>
              </p:cNvCxnSpPr>
              <p:nvPr/>
            </p:nvCxnSpPr>
            <p:spPr>
              <a:xfrm flipV="1">
                <a:off x="2934841" y="2176288"/>
                <a:ext cx="636706" cy="44896"/>
              </a:xfrm>
              <a:prstGeom prst="straightConnector1">
                <a:avLst/>
              </a:prstGeom>
              <a:ln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8" name="TextBox 137">
                    <a:extLst>
                      <a:ext uri="{FF2B5EF4-FFF2-40B4-BE49-F238E27FC236}">
                        <a16:creationId xmlns:a16="http://schemas.microsoft.com/office/drawing/2014/main" id="{6524DC3E-75C6-82F4-A1BC-F8314CB69FA8}"/>
                      </a:ext>
                    </a:extLst>
                  </p:cNvPr>
                  <p:cNvSpPr txBox="1"/>
                  <p:nvPr/>
                </p:nvSpPr>
                <p:spPr>
                  <a:xfrm>
                    <a:off x="951592" y="2471853"/>
                    <a:ext cx="394991" cy="33072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oMath>
                      </m:oMathPara>
                    </a14:m>
                    <a:endParaRPr lang="en-US" sz="1200" b="0" dirty="0"/>
                  </a:p>
                </p:txBody>
              </p:sp>
            </mc:Choice>
            <mc:Fallback xmlns="">
              <p:sp>
                <p:nvSpPr>
                  <p:cNvPr id="138" name="TextBox 137">
                    <a:extLst>
                      <a:ext uri="{FF2B5EF4-FFF2-40B4-BE49-F238E27FC236}">
                        <a16:creationId xmlns:a16="http://schemas.microsoft.com/office/drawing/2014/main" id="{6524DC3E-75C6-82F4-A1BC-F8314CB69FA8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51592" y="2471853"/>
                    <a:ext cx="394991" cy="330729"/>
                  </a:xfrm>
                  <a:prstGeom prst="rect">
                    <a:avLst/>
                  </a:prstGeom>
                  <a:blipFill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9" name="TextBox 138">
                    <a:extLst>
                      <a:ext uri="{FF2B5EF4-FFF2-40B4-BE49-F238E27FC236}">
                        <a16:creationId xmlns:a16="http://schemas.microsoft.com/office/drawing/2014/main" id="{1FC29354-EDDE-CCE0-A1AD-0B5BAEB046DC}"/>
                      </a:ext>
                    </a:extLst>
                  </p:cNvPr>
                  <p:cNvSpPr txBox="1"/>
                  <p:nvPr/>
                </p:nvSpPr>
                <p:spPr>
                  <a:xfrm>
                    <a:off x="2242222" y="1320209"/>
                    <a:ext cx="394991" cy="33072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oMath>
                      </m:oMathPara>
                    </a14:m>
                    <a:endParaRPr lang="en-US" sz="1200" b="0" dirty="0"/>
                  </a:p>
                </p:txBody>
              </p:sp>
            </mc:Choice>
            <mc:Fallback xmlns="">
              <p:sp>
                <p:nvSpPr>
                  <p:cNvPr id="139" name="TextBox 138">
                    <a:extLst>
                      <a:ext uri="{FF2B5EF4-FFF2-40B4-BE49-F238E27FC236}">
                        <a16:creationId xmlns:a16="http://schemas.microsoft.com/office/drawing/2014/main" id="{1FC29354-EDDE-CCE0-A1AD-0B5BAEB046DC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242222" y="1320209"/>
                    <a:ext cx="394991" cy="330729"/>
                  </a:xfrm>
                  <a:prstGeom prst="rect">
                    <a:avLst/>
                  </a:prstGeom>
                  <a:blipFill>
                    <a:blip r:embed="rId1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0" name="TextBox 139">
                    <a:extLst>
                      <a:ext uri="{FF2B5EF4-FFF2-40B4-BE49-F238E27FC236}">
                        <a16:creationId xmlns:a16="http://schemas.microsoft.com/office/drawing/2014/main" id="{AAA2D580-7374-915E-F280-8B38C2DCD643}"/>
                      </a:ext>
                    </a:extLst>
                  </p:cNvPr>
                  <p:cNvSpPr txBox="1"/>
                  <p:nvPr/>
                </p:nvSpPr>
                <p:spPr>
                  <a:xfrm>
                    <a:off x="3112750" y="2165117"/>
                    <a:ext cx="394991" cy="33072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oMath>
                      </m:oMathPara>
                    </a14:m>
                    <a:endParaRPr lang="en-US" sz="1200" b="0" dirty="0"/>
                  </a:p>
                </p:txBody>
              </p:sp>
            </mc:Choice>
            <mc:Fallback xmlns="">
              <p:sp>
                <p:nvSpPr>
                  <p:cNvPr id="140" name="TextBox 139">
                    <a:extLst>
                      <a:ext uri="{FF2B5EF4-FFF2-40B4-BE49-F238E27FC236}">
                        <a16:creationId xmlns:a16="http://schemas.microsoft.com/office/drawing/2014/main" id="{AAA2D580-7374-915E-F280-8B38C2DCD643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112750" y="2165117"/>
                    <a:ext cx="394991" cy="330729"/>
                  </a:xfrm>
                  <a:prstGeom prst="rect">
                    <a:avLst/>
                  </a:prstGeom>
                  <a:blipFill>
                    <a:blip r:embed="rId1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41" name="Rectangle 140">
                <a:extLst>
                  <a:ext uri="{FF2B5EF4-FFF2-40B4-BE49-F238E27FC236}">
                    <a16:creationId xmlns:a16="http://schemas.microsoft.com/office/drawing/2014/main" id="{E85ED2C0-BA90-D64D-80D2-9A7261B3DCD3}"/>
                  </a:ext>
                </a:extLst>
              </p:cNvPr>
              <p:cNvSpPr/>
              <p:nvPr/>
            </p:nvSpPr>
            <p:spPr>
              <a:xfrm>
                <a:off x="3142111" y="1129480"/>
                <a:ext cx="836366" cy="743529"/>
              </a:xfrm>
              <a:prstGeom prst="rect">
                <a:avLst/>
              </a:prstGeom>
              <a:solidFill>
                <a:schemeClr val="accent6">
                  <a:alpha val="5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2" name="Oval 141">
                <a:extLst>
                  <a:ext uri="{FF2B5EF4-FFF2-40B4-BE49-F238E27FC236}">
                    <a16:creationId xmlns:a16="http://schemas.microsoft.com/office/drawing/2014/main" id="{0867CDE6-599F-CD62-7751-6189515808F5}"/>
                  </a:ext>
                </a:extLst>
              </p:cNvPr>
              <p:cNvSpPr/>
              <p:nvPr/>
            </p:nvSpPr>
            <p:spPr>
              <a:xfrm>
                <a:off x="2564849" y="2637217"/>
                <a:ext cx="322729" cy="321249"/>
              </a:xfrm>
              <a:prstGeom prst="ellipse">
                <a:avLst/>
              </a:prstGeom>
              <a:solidFill>
                <a:srgbClr val="9933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43" name="Straight Arrow Connector 142">
                <a:extLst>
                  <a:ext uri="{FF2B5EF4-FFF2-40B4-BE49-F238E27FC236}">
                    <a16:creationId xmlns:a16="http://schemas.microsoft.com/office/drawing/2014/main" id="{489941C2-5E2F-61FE-9F74-6D836F97F8AC}"/>
                  </a:ext>
                </a:extLst>
              </p:cNvPr>
              <p:cNvCxnSpPr>
                <a:cxnSpLocks/>
                <a:stCxn id="128" idx="6"/>
                <a:endCxn id="142" idx="1"/>
              </p:cNvCxnSpPr>
              <p:nvPr/>
            </p:nvCxnSpPr>
            <p:spPr>
              <a:xfrm>
                <a:off x="909324" y="2010111"/>
                <a:ext cx="1702789" cy="674151"/>
              </a:xfrm>
              <a:prstGeom prst="straightConnector1">
                <a:avLst/>
              </a:prstGeom>
              <a:ln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4" name="TextBox 143">
                    <a:extLst>
                      <a:ext uri="{FF2B5EF4-FFF2-40B4-BE49-F238E27FC236}">
                        <a16:creationId xmlns:a16="http://schemas.microsoft.com/office/drawing/2014/main" id="{CBE1B0C7-7A4B-850D-740F-26EE8EED08C5}"/>
                      </a:ext>
                    </a:extLst>
                  </p:cNvPr>
                  <p:cNvSpPr txBox="1"/>
                  <p:nvPr/>
                </p:nvSpPr>
                <p:spPr>
                  <a:xfrm>
                    <a:off x="1548192" y="2066758"/>
                    <a:ext cx="394991" cy="33072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oMath>
                      </m:oMathPara>
                    </a14:m>
                    <a:endParaRPr lang="en-US" sz="1200" b="0" dirty="0"/>
                  </a:p>
                </p:txBody>
              </p:sp>
            </mc:Choice>
            <mc:Fallback xmlns="">
              <p:sp>
                <p:nvSpPr>
                  <p:cNvPr id="144" name="TextBox 143">
                    <a:extLst>
                      <a:ext uri="{FF2B5EF4-FFF2-40B4-BE49-F238E27FC236}">
                        <a16:creationId xmlns:a16="http://schemas.microsoft.com/office/drawing/2014/main" id="{CBE1B0C7-7A4B-850D-740F-26EE8EED08C5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548192" y="2066758"/>
                    <a:ext cx="394991" cy="330729"/>
                  </a:xfrm>
                  <a:prstGeom prst="rect">
                    <a:avLst/>
                  </a:prstGeom>
                  <a:blipFill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46" name="Rectangle 145">
                <a:extLst>
                  <a:ext uri="{FF2B5EF4-FFF2-40B4-BE49-F238E27FC236}">
                    <a16:creationId xmlns:a16="http://schemas.microsoft.com/office/drawing/2014/main" id="{8FE6094C-3856-FD5D-3A40-97B3299D4C6A}"/>
                  </a:ext>
                </a:extLst>
              </p:cNvPr>
              <p:cNvSpPr/>
              <p:nvPr/>
            </p:nvSpPr>
            <p:spPr>
              <a:xfrm>
                <a:off x="466531" y="855406"/>
                <a:ext cx="3686821" cy="2410308"/>
              </a:xfrm>
              <a:prstGeom prst="rect">
                <a:avLst/>
              </a:prstGeom>
              <a:noFill/>
              <a:ln w="317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7" name="TextBox 146">
                    <a:extLst>
                      <a:ext uri="{FF2B5EF4-FFF2-40B4-BE49-F238E27FC236}">
                        <a16:creationId xmlns:a16="http://schemas.microsoft.com/office/drawing/2014/main" id="{A47D51E6-B916-B792-9630-68BD3B5E7C45}"/>
                      </a:ext>
                    </a:extLst>
                  </p:cNvPr>
                  <p:cNvSpPr txBox="1"/>
                  <p:nvPr/>
                </p:nvSpPr>
                <p:spPr>
                  <a:xfrm>
                    <a:off x="485193" y="875727"/>
                    <a:ext cx="1056466" cy="440972"/>
                  </a:xfrm>
                  <a:prstGeom prst="rect">
                    <a:avLst/>
                  </a:prstGeom>
                  <a:solidFill>
                    <a:srgbClr val="FF93EA"/>
                  </a:solidFill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 dirty="0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5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47" name="TextBox 146">
                    <a:extLst>
                      <a:ext uri="{FF2B5EF4-FFF2-40B4-BE49-F238E27FC236}">
                        <a16:creationId xmlns:a16="http://schemas.microsoft.com/office/drawing/2014/main" id="{A47D51E6-B916-B792-9630-68BD3B5E7C45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85193" y="875727"/>
                    <a:ext cx="1056466" cy="440972"/>
                  </a:xfrm>
                  <a:prstGeom prst="rect">
                    <a:avLst/>
                  </a:prstGeom>
                  <a:blipFill>
                    <a:blip r:embed="rId1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8" name="TextBox 147">
                <a:extLst>
                  <a:ext uri="{FF2B5EF4-FFF2-40B4-BE49-F238E27FC236}">
                    <a16:creationId xmlns:a16="http://schemas.microsoft.com/office/drawing/2014/main" id="{E4F8F4D3-760A-497C-1EAB-E7859529B54C}"/>
                  </a:ext>
                </a:extLst>
              </p:cNvPr>
              <p:cNvSpPr txBox="1"/>
              <p:nvPr/>
            </p:nvSpPr>
            <p:spPr>
              <a:xfrm>
                <a:off x="4145170" y="2750160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200" b="0" dirty="0"/>
              </a:p>
            </p:txBody>
          </p:sp>
        </mc:Choice>
        <mc:Fallback xmlns="">
          <p:sp>
            <p:nvSpPr>
              <p:cNvPr id="148" name="TextBox 147">
                <a:extLst>
                  <a:ext uri="{FF2B5EF4-FFF2-40B4-BE49-F238E27FC236}">
                    <a16:creationId xmlns:a16="http://schemas.microsoft.com/office/drawing/2014/main" id="{E4F8F4D3-760A-497C-1EAB-E7859529B5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5170" y="2750160"/>
                <a:ext cx="304891" cy="27699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4" name="Straight Arrow Connector 163">
            <a:extLst>
              <a:ext uri="{FF2B5EF4-FFF2-40B4-BE49-F238E27FC236}">
                <a16:creationId xmlns:a16="http://schemas.microsoft.com/office/drawing/2014/main" id="{8C7A18A0-6B1F-1D7F-FF15-61F6E3EBE53F}"/>
              </a:ext>
            </a:extLst>
          </p:cNvPr>
          <p:cNvCxnSpPr>
            <a:cxnSpLocks/>
            <a:stCxn id="129" idx="6"/>
            <a:endCxn id="142" idx="2"/>
          </p:cNvCxnSpPr>
          <p:nvPr/>
        </p:nvCxnSpPr>
        <p:spPr>
          <a:xfrm flipV="1">
            <a:off x="1183783" y="5156544"/>
            <a:ext cx="735205" cy="65186"/>
          </a:xfrm>
          <a:prstGeom prst="straightConnector1">
            <a:avLst/>
          </a:prstGeom>
          <a:ln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Arrow Connector 166">
            <a:extLst>
              <a:ext uri="{FF2B5EF4-FFF2-40B4-BE49-F238E27FC236}">
                <a16:creationId xmlns:a16="http://schemas.microsoft.com/office/drawing/2014/main" id="{10B01A3A-889F-E804-4548-E8000F11C413}"/>
              </a:ext>
            </a:extLst>
          </p:cNvPr>
          <p:cNvCxnSpPr>
            <a:cxnSpLocks/>
            <a:stCxn id="131" idx="4"/>
            <a:endCxn id="142" idx="0"/>
          </p:cNvCxnSpPr>
          <p:nvPr/>
        </p:nvCxnSpPr>
        <p:spPr>
          <a:xfrm flipH="1">
            <a:off x="2043545" y="4798206"/>
            <a:ext cx="36481" cy="21998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0" name="TextBox 169">
                <a:extLst>
                  <a:ext uri="{FF2B5EF4-FFF2-40B4-BE49-F238E27FC236}">
                    <a16:creationId xmlns:a16="http://schemas.microsoft.com/office/drawing/2014/main" id="{CAE79CE6-2CE6-0805-4DEC-8334A7922D40}"/>
                  </a:ext>
                </a:extLst>
              </p:cNvPr>
              <p:cNvSpPr txBox="1"/>
              <p:nvPr/>
            </p:nvSpPr>
            <p:spPr>
              <a:xfrm>
                <a:off x="2001009" y="4781935"/>
                <a:ext cx="304891" cy="2848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200" b="0" dirty="0"/>
              </a:p>
            </p:txBody>
          </p:sp>
        </mc:Choice>
        <mc:Fallback xmlns="">
          <p:sp>
            <p:nvSpPr>
              <p:cNvPr id="170" name="TextBox 169">
                <a:extLst>
                  <a:ext uri="{FF2B5EF4-FFF2-40B4-BE49-F238E27FC236}">
                    <a16:creationId xmlns:a16="http://schemas.microsoft.com/office/drawing/2014/main" id="{CAE79CE6-2CE6-0805-4DEC-8334A7922D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1009" y="4781935"/>
                <a:ext cx="304891" cy="284864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73" name="Group 172">
            <a:extLst>
              <a:ext uri="{FF2B5EF4-FFF2-40B4-BE49-F238E27FC236}">
                <a16:creationId xmlns:a16="http://schemas.microsoft.com/office/drawing/2014/main" id="{C9C3E0A9-5F0C-C083-9D83-7285E10103E4}"/>
              </a:ext>
            </a:extLst>
          </p:cNvPr>
          <p:cNvGrpSpPr/>
          <p:nvPr/>
        </p:nvGrpSpPr>
        <p:grpSpPr>
          <a:xfrm>
            <a:off x="3243886" y="3495969"/>
            <a:ext cx="2845836" cy="2076047"/>
            <a:chOff x="466531" y="855406"/>
            <a:chExt cx="3686821" cy="2410308"/>
          </a:xfrm>
        </p:grpSpPr>
        <p:sp>
          <p:nvSpPr>
            <p:cNvPr id="185" name="Rectangle 184">
              <a:extLst>
                <a:ext uri="{FF2B5EF4-FFF2-40B4-BE49-F238E27FC236}">
                  <a16:creationId xmlns:a16="http://schemas.microsoft.com/office/drawing/2014/main" id="{630CDD72-8DFB-76F5-22EE-9471C696A9F6}"/>
                </a:ext>
              </a:extLst>
            </p:cNvPr>
            <p:cNvSpPr/>
            <p:nvPr/>
          </p:nvSpPr>
          <p:spPr>
            <a:xfrm>
              <a:off x="3142111" y="1129480"/>
              <a:ext cx="836366" cy="743529"/>
            </a:xfrm>
            <a:prstGeom prst="rect">
              <a:avLst/>
            </a:pr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4B194230-A055-4FCC-F6B3-DF47E23EC644}"/>
                </a:ext>
              </a:extLst>
            </p:cNvPr>
            <p:cNvSpPr/>
            <p:nvPr/>
          </p:nvSpPr>
          <p:spPr>
            <a:xfrm>
              <a:off x="586594" y="1849487"/>
              <a:ext cx="322730" cy="321249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C6C0B078-E3D6-0E12-E6B5-26571FC1AEB4}"/>
                </a:ext>
              </a:extLst>
            </p:cNvPr>
            <p:cNvSpPr/>
            <p:nvPr/>
          </p:nvSpPr>
          <p:spPr>
            <a:xfrm>
              <a:off x="782094" y="2745451"/>
              <a:ext cx="322729" cy="321249"/>
            </a:xfrm>
            <a:prstGeom prst="ellipse">
              <a:avLst/>
            </a:prstGeom>
            <a:solidFill>
              <a:srgbClr val="FF93E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175">
              <a:extLst>
                <a:ext uri="{FF2B5EF4-FFF2-40B4-BE49-F238E27FC236}">
                  <a16:creationId xmlns:a16="http://schemas.microsoft.com/office/drawing/2014/main" id="{7D0E0897-7A27-8754-ACFF-24021D0A7BBF}"/>
                </a:ext>
              </a:extLst>
            </p:cNvPr>
            <p:cNvSpPr/>
            <p:nvPr/>
          </p:nvSpPr>
          <p:spPr>
            <a:xfrm>
              <a:off x="1889595" y="1092167"/>
              <a:ext cx="322729" cy="321249"/>
            </a:xfrm>
            <a:prstGeom prst="ellips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Oval 176">
              <a:extLst>
                <a:ext uri="{FF2B5EF4-FFF2-40B4-BE49-F238E27FC236}">
                  <a16:creationId xmlns:a16="http://schemas.microsoft.com/office/drawing/2014/main" id="{5A1BDB31-FEBD-F16A-432A-D54AE04682FF}"/>
                </a:ext>
              </a:extLst>
            </p:cNvPr>
            <p:cNvSpPr/>
            <p:nvPr/>
          </p:nvSpPr>
          <p:spPr>
            <a:xfrm>
              <a:off x="2612111" y="2060559"/>
              <a:ext cx="322729" cy="321249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8" name="Straight Arrow Connector 177">
              <a:extLst>
                <a:ext uri="{FF2B5EF4-FFF2-40B4-BE49-F238E27FC236}">
                  <a16:creationId xmlns:a16="http://schemas.microsoft.com/office/drawing/2014/main" id="{16C207CE-0448-0798-F24B-56A6ACBD551C}"/>
                </a:ext>
              </a:extLst>
            </p:cNvPr>
            <p:cNvCxnSpPr>
              <a:cxnSpLocks/>
              <a:stCxn id="174" idx="4"/>
              <a:endCxn id="175" idx="0"/>
            </p:cNvCxnSpPr>
            <p:nvPr/>
          </p:nvCxnSpPr>
          <p:spPr>
            <a:xfrm>
              <a:off x="747959" y="2170736"/>
              <a:ext cx="195500" cy="574715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Straight Arrow Connector 178">
              <a:extLst>
                <a:ext uri="{FF2B5EF4-FFF2-40B4-BE49-F238E27FC236}">
                  <a16:creationId xmlns:a16="http://schemas.microsoft.com/office/drawing/2014/main" id="{001AE628-247E-0C5B-BD06-023E44524316}"/>
                </a:ext>
              </a:extLst>
            </p:cNvPr>
            <p:cNvCxnSpPr>
              <a:cxnSpLocks/>
              <a:stCxn id="176" idx="5"/>
              <a:endCxn id="177" idx="1"/>
            </p:cNvCxnSpPr>
            <p:nvPr/>
          </p:nvCxnSpPr>
          <p:spPr>
            <a:xfrm>
              <a:off x="2165062" y="1366370"/>
              <a:ext cx="494313" cy="741234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0" name="Oval 179">
              <a:extLst>
                <a:ext uri="{FF2B5EF4-FFF2-40B4-BE49-F238E27FC236}">
                  <a16:creationId xmlns:a16="http://schemas.microsoft.com/office/drawing/2014/main" id="{0E578250-092F-C6AB-D561-206ABB356B76}"/>
                </a:ext>
              </a:extLst>
            </p:cNvPr>
            <p:cNvSpPr/>
            <p:nvPr/>
          </p:nvSpPr>
          <p:spPr>
            <a:xfrm>
              <a:off x="3507740" y="1448771"/>
              <a:ext cx="322729" cy="321249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1" name="Straight Arrow Connector 180">
              <a:extLst>
                <a:ext uri="{FF2B5EF4-FFF2-40B4-BE49-F238E27FC236}">
                  <a16:creationId xmlns:a16="http://schemas.microsoft.com/office/drawing/2014/main" id="{0C7FD9AA-1195-934F-07C8-B74A5C24684C}"/>
                </a:ext>
              </a:extLst>
            </p:cNvPr>
            <p:cNvCxnSpPr>
              <a:cxnSpLocks/>
              <a:stCxn id="177" idx="6"/>
            </p:cNvCxnSpPr>
            <p:nvPr/>
          </p:nvCxnSpPr>
          <p:spPr>
            <a:xfrm flipV="1">
              <a:off x="2934841" y="1693370"/>
              <a:ext cx="625454" cy="527814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2" name="TextBox 181">
                  <a:extLst>
                    <a:ext uri="{FF2B5EF4-FFF2-40B4-BE49-F238E27FC236}">
                      <a16:creationId xmlns:a16="http://schemas.microsoft.com/office/drawing/2014/main" id="{B9ED7FE8-FDED-318A-A52C-E19364B32A8F}"/>
                    </a:ext>
                  </a:extLst>
                </p:cNvPr>
                <p:cNvSpPr txBox="1"/>
                <p:nvPr/>
              </p:nvSpPr>
              <p:spPr>
                <a:xfrm>
                  <a:off x="951592" y="2471853"/>
                  <a:ext cx="394991" cy="33072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en-US" sz="1200" b="0" dirty="0"/>
                </a:p>
              </p:txBody>
            </p:sp>
          </mc:Choice>
          <mc:Fallback xmlns="">
            <p:sp>
              <p:nvSpPr>
                <p:cNvPr id="182" name="TextBox 181">
                  <a:extLst>
                    <a:ext uri="{FF2B5EF4-FFF2-40B4-BE49-F238E27FC236}">
                      <a16:creationId xmlns:a16="http://schemas.microsoft.com/office/drawing/2014/main" id="{B9ED7FE8-FDED-318A-A52C-E19364B32A8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51592" y="2471853"/>
                  <a:ext cx="394991" cy="330729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3" name="TextBox 182">
                  <a:extLst>
                    <a:ext uri="{FF2B5EF4-FFF2-40B4-BE49-F238E27FC236}">
                      <a16:creationId xmlns:a16="http://schemas.microsoft.com/office/drawing/2014/main" id="{75892DAF-CDB5-875A-E395-26DEFB898701}"/>
                    </a:ext>
                  </a:extLst>
                </p:cNvPr>
                <p:cNvSpPr txBox="1"/>
                <p:nvPr/>
              </p:nvSpPr>
              <p:spPr>
                <a:xfrm>
                  <a:off x="2242222" y="1320209"/>
                  <a:ext cx="394991" cy="33072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en-US" sz="1200" b="0" dirty="0"/>
                </a:p>
              </p:txBody>
            </p:sp>
          </mc:Choice>
          <mc:Fallback xmlns="">
            <p:sp>
              <p:nvSpPr>
                <p:cNvPr id="183" name="TextBox 182">
                  <a:extLst>
                    <a:ext uri="{FF2B5EF4-FFF2-40B4-BE49-F238E27FC236}">
                      <a16:creationId xmlns:a16="http://schemas.microsoft.com/office/drawing/2014/main" id="{75892DAF-CDB5-875A-E395-26DEFB89870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42222" y="1320209"/>
                  <a:ext cx="394991" cy="330729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TextBox 183">
                  <a:extLst>
                    <a:ext uri="{FF2B5EF4-FFF2-40B4-BE49-F238E27FC236}">
                      <a16:creationId xmlns:a16="http://schemas.microsoft.com/office/drawing/2014/main" id="{9C95086D-55C2-C636-9E7C-9C4C823B9714}"/>
                    </a:ext>
                  </a:extLst>
                </p:cNvPr>
                <p:cNvSpPr txBox="1"/>
                <p:nvPr/>
              </p:nvSpPr>
              <p:spPr>
                <a:xfrm>
                  <a:off x="3112750" y="2165117"/>
                  <a:ext cx="394991" cy="33072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en-US" sz="1200" b="0" dirty="0"/>
                </a:p>
              </p:txBody>
            </p:sp>
          </mc:Choice>
          <mc:Fallback xmlns="">
            <p:sp>
              <p:nvSpPr>
                <p:cNvPr id="184" name="TextBox 183">
                  <a:extLst>
                    <a:ext uri="{FF2B5EF4-FFF2-40B4-BE49-F238E27FC236}">
                      <a16:creationId xmlns:a16="http://schemas.microsoft.com/office/drawing/2014/main" id="{9C95086D-55C2-C636-9E7C-9C4C823B971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12750" y="2165117"/>
                  <a:ext cx="394991" cy="330729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833EF7F4-05E3-51FD-3E76-C5BCA9E6AC34}"/>
                </a:ext>
              </a:extLst>
            </p:cNvPr>
            <p:cNvSpPr/>
            <p:nvPr/>
          </p:nvSpPr>
          <p:spPr>
            <a:xfrm>
              <a:off x="2564849" y="2637217"/>
              <a:ext cx="322729" cy="321249"/>
            </a:xfrm>
            <a:prstGeom prst="ellipse">
              <a:avLst/>
            </a:prstGeom>
            <a:solidFill>
              <a:srgbClr val="9933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Arrow Connector 186">
              <a:extLst>
                <a:ext uri="{FF2B5EF4-FFF2-40B4-BE49-F238E27FC236}">
                  <a16:creationId xmlns:a16="http://schemas.microsoft.com/office/drawing/2014/main" id="{C5770A1E-44F7-BAD7-4DF8-F63140F89010}"/>
                </a:ext>
              </a:extLst>
            </p:cNvPr>
            <p:cNvCxnSpPr>
              <a:cxnSpLocks/>
              <a:stCxn id="174" idx="6"/>
              <a:endCxn id="186" idx="1"/>
            </p:cNvCxnSpPr>
            <p:nvPr/>
          </p:nvCxnSpPr>
          <p:spPr>
            <a:xfrm>
              <a:off x="909324" y="2010111"/>
              <a:ext cx="1702789" cy="674151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8" name="TextBox 187">
                  <a:extLst>
                    <a:ext uri="{FF2B5EF4-FFF2-40B4-BE49-F238E27FC236}">
                      <a16:creationId xmlns:a16="http://schemas.microsoft.com/office/drawing/2014/main" id="{C9753F9F-6868-12AD-D52A-478163C8A02E}"/>
                    </a:ext>
                  </a:extLst>
                </p:cNvPr>
                <p:cNvSpPr txBox="1"/>
                <p:nvPr/>
              </p:nvSpPr>
              <p:spPr>
                <a:xfrm>
                  <a:off x="1548192" y="2066758"/>
                  <a:ext cx="394991" cy="33072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en-US" sz="1200" b="0" dirty="0"/>
                </a:p>
              </p:txBody>
            </p:sp>
          </mc:Choice>
          <mc:Fallback xmlns="">
            <p:sp>
              <p:nvSpPr>
                <p:cNvPr id="188" name="TextBox 187">
                  <a:extLst>
                    <a:ext uri="{FF2B5EF4-FFF2-40B4-BE49-F238E27FC236}">
                      <a16:creationId xmlns:a16="http://schemas.microsoft.com/office/drawing/2014/main" id="{C9753F9F-6868-12AD-D52A-478163C8A02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48192" y="2066758"/>
                  <a:ext cx="394991" cy="330729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9" name="Rectangle 188">
              <a:extLst>
                <a:ext uri="{FF2B5EF4-FFF2-40B4-BE49-F238E27FC236}">
                  <a16:creationId xmlns:a16="http://schemas.microsoft.com/office/drawing/2014/main" id="{FD7C5963-C8C2-B965-863E-71608FCF41E2}"/>
                </a:ext>
              </a:extLst>
            </p:cNvPr>
            <p:cNvSpPr/>
            <p:nvPr/>
          </p:nvSpPr>
          <p:spPr>
            <a:xfrm>
              <a:off x="466531" y="855406"/>
              <a:ext cx="3686821" cy="2410308"/>
            </a:xfrm>
            <a:prstGeom prst="rect">
              <a:avLst/>
            </a:prstGeom>
            <a:noFill/>
            <a:ln w="317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0" name="TextBox 189">
                  <a:extLst>
                    <a:ext uri="{FF2B5EF4-FFF2-40B4-BE49-F238E27FC236}">
                      <a16:creationId xmlns:a16="http://schemas.microsoft.com/office/drawing/2014/main" id="{BB16570C-75EF-B912-F62A-36B5C551D8AE}"/>
                    </a:ext>
                  </a:extLst>
                </p:cNvPr>
                <p:cNvSpPr txBox="1"/>
                <p:nvPr/>
              </p:nvSpPr>
              <p:spPr>
                <a:xfrm>
                  <a:off x="485193" y="875727"/>
                  <a:ext cx="1056466" cy="440972"/>
                </a:xfrm>
                <a:prstGeom prst="rect">
                  <a:avLst/>
                </a:prstGeom>
                <a:solidFill>
                  <a:srgbClr val="FF93EA"/>
                </a:solidFill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8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0" name="TextBox 189">
                  <a:extLst>
                    <a:ext uri="{FF2B5EF4-FFF2-40B4-BE49-F238E27FC236}">
                      <a16:creationId xmlns:a16="http://schemas.microsoft.com/office/drawing/2014/main" id="{BB16570C-75EF-B912-F62A-36B5C551D8A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5193" y="875727"/>
                  <a:ext cx="1056466" cy="440972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192" name="Straight Arrow Connector 191">
            <a:extLst>
              <a:ext uri="{FF2B5EF4-FFF2-40B4-BE49-F238E27FC236}">
                <a16:creationId xmlns:a16="http://schemas.microsoft.com/office/drawing/2014/main" id="{2A01A4B0-AC1C-968F-9799-290881508C23}"/>
              </a:ext>
            </a:extLst>
          </p:cNvPr>
          <p:cNvCxnSpPr>
            <a:cxnSpLocks/>
            <a:stCxn id="177" idx="4"/>
            <a:endCxn id="186" idx="0"/>
          </p:cNvCxnSpPr>
          <p:nvPr/>
        </p:nvCxnSpPr>
        <p:spPr>
          <a:xfrm flipH="1">
            <a:off x="4988123" y="4810690"/>
            <a:ext cx="36481" cy="21998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3" name="TextBox 192">
                <a:extLst>
                  <a:ext uri="{FF2B5EF4-FFF2-40B4-BE49-F238E27FC236}">
                    <a16:creationId xmlns:a16="http://schemas.microsoft.com/office/drawing/2014/main" id="{28F14E88-78DF-FCD6-8DAD-5E5EE7B985B6}"/>
                  </a:ext>
                </a:extLst>
              </p:cNvPr>
              <p:cNvSpPr txBox="1"/>
              <p:nvPr/>
            </p:nvSpPr>
            <p:spPr>
              <a:xfrm>
                <a:off x="4945587" y="4794419"/>
                <a:ext cx="304891" cy="2848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200" b="0" dirty="0"/>
              </a:p>
            </p:txBody>
          </p:sp>
        </mc:Choice>
        <mc:Fallback xmlns="">
          <p:sp>
            <p:nvSpPr>
              <p:cNvPr id="193" name="TextBox 192">
                <a:extLst>
                  <a:ext uri="{FF2B5EF4-FFF2-40B4-BE49-F238E27FC236}">
                    <a16:creationId xmlns:a16="http://schemas.microsoft.com/office/drawing/2014/main" id="{28F14E88-78DF-FCD6-8DAD-5E5EE7B985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5587" y="4794419"/>
                <a:ext cx="304891" cy="284864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2" name="Slide Number Placeholder 201">
            <a:extLst>
              <a:ext uri="{FF2B5EF4-FFF2-40B4-BE49-F238E27FC236}">
                <a16:creationId xmlns:a16="http://schemas.microsoft.com/office/drawing/2014/main" id="{62216708-45B6-A1F7-CEA9-C323D68A3E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04154" y="6356350"/>
            <a:ext cx="18496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9AAD378-655A-49C6-813C-9FD132EF7440}" type="slidenum">
              <a:rPr lang="en-US" smtClean="0"/>
              <a:pPr/>
              <a:t>24</a:t>
            </a:fld>
            <a:r>
              <a:rPr lang="en-US"/>
              <a:t>/51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7537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Freeform: Shape 114">
            <a:extLst>
              <a:ext uri="{FF2B5EF4-FFF2-40B4-BE49-F238E27FC236}">
                <a16:creationId xmlns:a16="http://schemas.microsoft.com/office/drawing/2014/main" id="{ECC918C5-F654-0463-52F0-5F59B0D214B2}"/>
              </a:ext>
            </a:extLst>
          </p:cNvPr>
          <p:cNvSpPr/>
          <p:nvPr/>
        </p:nvSpPr>
        <p:spPr>
          <a:xfrm>
            <a:off x="1287624" y="3610947"/>
            <a:ext cx="1231641" cy="1922106"/>
          </a:xfrm>
          <a:custGeom>
            <a:avLst/>
            <a:gdLst>
              <a:gd name="connsiteX0" fmla="*/ 0 w 1231641"/>
              <a:gd name="connsiteY0" fmla="*/ 83975 h 1922106"/>
              <a:gd name="connsiteX1" fmla="*/ 0 w 1231641"/>
              <a:gd name="connsiteY1" fmla="*/ 83975 h 1922106"/>
              <a:gd name="connsiteX2" fmla="*/ 27992 w 1231641"/>
              <a:gd name="connsiteY2" fmla="*/ 186612 h 1922106"/>
              <a:gd name="connsiteX3" fmla="*/ 55984 w 1231641"/>
              <a:gd name="connsiteY3" fmla="*/ 233265 h 1922106"/>
              <a:gd name="connsiteX4" fmla="*/ 74645 w 1231641"/>
              <a:gd name="connsiteY4" fmla="*/ 279918 h 1922106"/>
              <a:gd name="connsiteX5" fmla="*/ 121298 w 1231641"/>
              <a:gd name="connsiteY5" fmla="*/ 354563 h 1922106"/>
              <a:gd name="connsiteX6" fmla="*/ 139960 w 1231641"/>
              <a:gd name="connsiteY6" fmla="*/ 401216 h 1922106"/>
              <a:gd name="connsiteX7" fmla="*/ 149290 w 1231641"/>
              <a:gd name="connsiteY7" fmla="*/ 429208 h 1922106"/>
              <a:gd name="connsiteX8" fmla="*/ 167952 w 1231641"/>
              <a:gd name="connsiteY8" fmla="*/ 466531 h 1922106"/>
              <a:gd name="connsiteX9" fmla="*/ 186613 w 1231641"/>
              <a:gd name="connsiteY9" fmla="*/ 531845 h 1922106"/>
              <a:gd name="connsiteX10" fmla="*/ 233266 w 1231641"/>
              <a:gd name="connsiteY10" fmla="*/ 587829 h 1922106"/>
              <a:gd name="connsiteX11" fmla="*/ 251927 w 1231641"/>
              <a:gd name="connsiteY11" fmla="*/ 597159 h 1922106"/>
              <a:gd name="connsiteX12" fmla="*/ 755780 w 1231641"/>
              <a:gd name="connsiteY12" fmla="*/ 849086 h 1922106"/>
              <a:gd name="connsiteX13" fmla="*/ 541176 w 1231641"/>
              <a:gd name="connsiteY13" fmla="*/ 1660849 h 1922106"/>
              <a:gd name="connsiteX14" fmla="*/ 802433 w 1231641"/>
              <a:gd name="connsiteY14" fmla="*/ 1922106 h 1922106"/>
              <a:gd name="connsiteX15" fmla="*/ 1026368 w 1231641"/>
              <a:gd name="connsiteY15" fmla="*/ 1427584 h 1922106"/>
              <a:gd name="connsiteX16" fmla="*/ 1231641 w 1231641"/>
              <a:gd name="connsiteY16" fmla="*/ 550506 h 1922106"/>
              <a:gd name="connsiteX17" fmla="*/ 718458 w 1231641"/>
              <a:gd name="connsiteY17" fmla="*/ 317241 h 1922106"/>
              <a:gd name="connsiteX18" fmla="*/ 279919 w 1231641"/>
              <a:gd name="connsiteY18" fmla="*/ 0 h 1922106"/>
              <a:gd name="connsiteX19" fmla="*/ 0 w 1231641"/>
              <a:gd name="connsiteY19" fmla="*/ 83975 h 1922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231641" h="1922106">
                <a:moveTo>
                  <a:pt x="0" y="83975"/>
                </a:moveTo>
                <a:lnTo>
                  <a:pt x="0" y="83975"/>
                </a:lnTo>
                <a:cubicBezTo>
                  <a:pt x="9331" y="118187"/>
                  <a:pt x="15540" y="153408"/>
                  <a:pt x="27992" y="186612"/>
                </a:cubicBezTo>
                <a:cubicBezTo>
                  <a:pt x="34360" y="203593"/>
                  <a:pt x="47874" y="217044"/>
                  <a:pt x="55984" y="233265"/>
                </a:cubicBezTo>
                <a:cubicBezTo>
                  <a:pt x="63474" y="248246"/>
                  <a:pt x="66511" y="265277"/>
                  <a:pt x="74645" y="279918"/>
                </a:cubicBezTo>
                <a:cubicBezTo>
                  <a:pt x="132761" y="384527"/>
                  <a:pt x="76204" y="253103"/>
                  <a:pt x="121298" y="354563"/>
                </a:cubicBezTo>
                <a:cubicBezTo>
                  <a:pt x="128101" y="369868"/>
                  <a:pt x="134079" y="385533"/>
                  <a:pt x="139960" y="401216"/>
                </a:cubicBezTo>
                <a:cubicBezTo>
                  <a:pt x="143413" y="410425"/>
                  <a:pt x="145416" y="420168"/>
                  <a:pt x="149290" y="429208"/>
                </a:cubicBezTo>
                <a:cubicBezTo>
                  <a:pt x="154769" y="441993"/>
                  <a:pt x="161731" y="454090"/>
                  <a:pt x="167952" y="466531"/>
                </a:cubicBezTo>
                <a:cubicBezTo>
                  <a:pt x="170943" y="478494"/>
                  <a:pt x="179918" y="518456"/>
                  <a:pt x="186613" y="531845"/>
                </a:cubicBezTo>
                <a:cubicBezTo>
                  <a:pt x="196681" y="551981"/>
                  <a:pt x="216069" y="574071"/>
                  <a:pt x="233266" y="587829"/>
                </a:cubicBezTo>
                <a:cubicBezTo>
                  <a:pt x="238697" y="592173"/>
                  <a:pt x="245707" y="594049"/>
                  <a:pt x="251927" y="597159"/>
                </a:cubicBezTo>
                <a:lnTo>
                  <a:pt x="755780" y="849086"/>
                </a:lnTo>
                <a:lnTo>
                  <a:pt x="541176" y="1660849"/>
                </a:lnTo>
                <a:lnTo>
                  <a:pt x="802433" y="1922106"/>
                </a:lnTo>
                <a:lnTo>
                  <a:pt x="1026368" y="1427584"/>
                </a:lnTo>
                <a:lnTo>
                  <a:pt x="1231641" y="550506"/>
                </a:lnTo>
                <a:lnTo>
                  <a:pt x="718458" y="317241"/>
                </a:lnTo>
                <a:lnTo>
                  <a:pt x="279919" y="0"/>
                </a:lnTo>
                <a:lnTo>
                  <a:pt x="0" y="83975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D84EB7CA-AC97-C29E-A417-EC9D1CF4B11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116800" y="1147007"/>
                <a:ext cx="5757089" cy="2143736"/>
              </a:xfrm>
            </p:spPr>
            <p:txBody>
              <a:bodyPr>
                <a:normAutofit lnSpcReduction="10000"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𝜑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Green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𝑅𝑒𝑎𝑐h</m:t>
                        </m:r>
                      </m:e>
                      <m:sub>
                        <m:d>
                          <m:dPr>
                            <m:begChr m:val="["/>
                            <m:endChr m:val="]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0,5</m:t>
                            </m:r>
                          </m:e>
                        </m:d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Red</m:t>
                    </m:r>
                  </m:oMath>
                </a14:m>
                <a:endParaRPr lang="en-US" b="1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en-US" dirty="0"/>
                  <a:t> is satisfied because there is a route of length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≤5</m:t>
                    </m:r>
                  </m:oMath>
                </a14:m>
                <a:r>
                  <a:rPr lang="en-US" dirty="0"/>
                  <a:t> where along the route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Green</m:t>
                    </m:r>
                  </m:oMath>
                </a14:m>
                <a:r>
                  <a:rPr lang="en-US" dirty="0"/>
                  <a:t> holds before </a:t>
                </a:r>
                <a:r>
                  <a:rPr lang="en-US" dirty="0">
                    <a:solidFill>
                      <a:srgbClr val="FF0000"/>
                    </a:solidFill>
                  </a:rPr>
                  <a:t>Red </a:t>
                </a:r>
                <a:r>
                  <a:rPr lang="en-US" dirty="0"/>
                  <a:t>is reached. </a:t>
                </a:r>
              </a:p>
            </p:txBody>
          </p:sp>
        </mc:Choice>
        <mc:Fallback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D84EB7CA-AC97-C29E-A417-EC9D1CF4B11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116800" y="1147007"/>
                <a:ext cx="5757089" cy="2143736"/>
              </a:xfrm>
              <a:blipFill>
                <a:blip r:embed="rId2"/>
                <a:stretch>
                  <a:fillRect b="-14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140F72E8-9674-BCEE-FC66-65E8EFD4C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STREL example: Reach and Escape</a:t>
            </a: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CFF24BBF-C411-C455-9CBE-CDE96E4590B9}"/>
              </a:ext>
            </a:extLst>
          </p:cNvPr>
          <p:cNvGrpSpPr/>
          <p:nvPr/>
        </p:nvGrpSpPr>
        <p:grpSpPr>
          <a:xfrm>
            <a:off x="466531" y="855406"/>
            <a:ext cx="2566849" cy="2560037"/>
            <a:chOff x="466531" y="855406"/>
            <a:chExt cx="2566849" cy="2560037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E5E5A1EA-E310-69F3-A44E-796C5CD7FE26}"/>
                </a:ext>
              </a:extLst>
            </p:cNvPr>
            <p:cNvSpPr/>
            <p:nvPr/>
          </p:nvSpPr>
          <p:spPr>
            <a:xfrm>
              <a:off x="559207" y="1687988"/>
              <a:ext cx="249113" cy="269059"/>
            </a:xfrm>
            <a:prstGeom prst="ellipse">
              <a:avLst/>
            </a:prstGeom>
            <a:solidFill>
              <a:srgbClr val="92D050"/>
            </a:solidFill>
            <a:ln w="57150">
              <a:solidFill>
                <a:srgbClr val="00B050"/>
              </a:solidFill>
            </a:ln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D000E33A-2C96-6634-480E-39C3A4520AE6}"/>
                </a:ext>
              </a:extLst>
            </p:cNvPr>
            <p:cNvSpPr/>
            <p:nvPr/>
          </p:nvSpPr>
          <p:spPr>
            <a:xfrm>
              <a:off x="1307941" y="2504990"/>
              <a:ext cx="249113" cy="269059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1BCF0B7D-5DC9-D248-2D4F-4FE6F17E3FA5}"/>
                </a:ext>
              </a:extLst>
            </p:cNvPr>
            <p:cNvSpPr/>
            <p:nvPr/>
          </p:nvSpPr>
          <p:spPr>
            <a:xfrm>
              <a:off x="1374607" y="1088565"/>
              <a:ext cx="249113" cy="269059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EF194B7F-733B-A0D2-3624-6FBE972D6100}"/>
                </a:ext>
              </a:extLst>
            </p:cNvPr>
            <p:cNvSpPr/>
            <p:nvPr/>
          </p:nvSpPr>
          <p:spPr>
            <a:xfrm>
              <a:off x="2122693" y="1592862"/>
              <a:ext cx="249113" cy="269059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F71A199C-DA1D-F6AC-9D76-5F50A6F0447D}"/>
                </a:ext>
              </a:extLst>
            </p:cNvPr>
            <p:cNvCxnSpPr>
              <a:cxnSpLocks/>
              <a:stCxn id="5" idx="7"/>
              <a:endCxn id="7" idx="2"/>
            </p:cNvCxnSpPr>
            <p:nvPr/>
          </p:nvCxnSpPr>
          <p:spPr>
            <a:xfrm flipV="1">
              <a:off x="771838" y="1223094"/>
              <a:ext cx="602769" cy="504297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564216EC-7E78-3923-233F-2EEB54EF343F}"/>
                </a:ext>
              </a:extLst>
            </p:cNvPr>
            <p:cNvCxnSpPr>
              <a:cxnSpLocks/>
              <a:stCxn id="7" idx="6"/>
              <a:endCxn id="8" idx="1"/>
            </p:cNvCxnSpPr>
            <p:nvPr/>
          </p:nvCxnSpPr>
          <p:spPr>
            <a:xfrm>
              <a:off x="1623721" y="1223094"/>
              <a:ext cx="535454" cy="409170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D8BBC31B-BD6A-A4FA-8767-4A75B0E92463}"/>
                </a:ext>
              </a:extLst>
            </p:cNvPr>
            <p:cNvSpPr/>
            <p:nvPr/>
          </p:nvSpPr>
          <p:spPr>
            <a:xfrm>
              <a:off x="2631738" y="2491327"/>
              <a:ext cx="249113" cy="269059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11A3A61B-8CFB-BDFE-F1C8-9D513E4FBEEC}"/>
                </a:ext>
              </a:extLst>
            </p:cNvPr>
            <p:cNvCxnSpPr>
              <a:cxnSpLocks/>
              <a:stCxn id="8" idx="5"/>
              <a:endCxn id="19" idx="1"/>
            </p:cNvCxnSpPr>
            <p:nvPr/>
          </p:nvCxnSpPr>
          <p:spPr>
            <a:xfrm>
              <a:off x="2335324" y="1822517"/>
              <a:ext cx="332896" cy="708213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0CA35D72-5649-CC44-F92C-E72BA2ADAA8D}"/>
                </a:ext>
              </a:extLst>
            </p:cNvPr>
            <p:cNvSpPr/>
            <p:nvPr/>
          </p:nvSpPr>
          <p:spPr>
            <a:xfrm>
              <a:off x="1453906" y="1796777"/>
              <a:ext cx="249113" cy="269059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8073001C-DCE5-F845-3003-FC1D1F0CF7CA}"/>
                </a:ext>
              </a:extLst>
            </p:cNvPr>
            <p:cNvCxnSpPr>
              <a:cxnSpLocks/>
              <a:stCxn id="5" idx="6"/>
              <a:endCxn id="30" idx="2"/>
            </p:cNvCxnSpPr>
            <p:nvPr/>
          </p:nvCxnSpPr>
          <p:spPr>
            <a:xfrm>
              <a:off x="808320" y="1822518"/>
              <a:ext cx="645585" cy="108789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38CB7447-42F6-25DC-67C1-ACBDF9B4DFAB}"/>
                </a:ext>
              </a:extLst>
            </p:cNvPr>
            <p:cNvCxnSpPr>
              <a:cxnSpLocks/>
              <a:stCxn id="30" idx="4"/>
              <a:endCxn id="6" idx="0"/>
            </p:cNvCxnSpPr>
            <p:nvPr/>
          </p:nvCxnSpPr>
          <p:spPr>
            <a:xfrm flipH="1">
              <a:off x="1432497" y="2065836"/>
              <a:ext cx="145965" cy="439154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EA7186AB-8252-8317-2234-C5820D1804DF}"/>
                </a:ext>
              </a:extLst>
            </p:cNvPr>
            <p:cNvSpPr/>
            <p:nvPr/>
          </p:nvSpPr>
          <p:spPr>
            <a:xfrm>
              <a:off x="466531" y="855406"/>
              <a:ext cx="2566849" cy="2560037"/>
            </a:xfrm>
            <a:prstGeom prst="rect">
              <a:avLst/>
            </a:prstGeom>
            <a:noFill/>
            <a:ln w="317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A23DF3BB-D80D-B65A-E54F-7C38BB4FB063}"/>
                </a:ext>
              </a:extLst>
            </p:cNvPr>
            <p:cNvSpPr/>
            <p:nvPr/>
          </p:nvSpPr>
          <p:spPr>
            <a:xfrm>
              <a:off x="1908308" y="2464847"/>
              <a:ext cx="249113" cy="269059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B8E6A421-04BF-56D6-0710-42D271D227C4}"/>
                </a:ext>
              </a:extLst>
            </p:cNvPr>
            <p:cNvCxnSpPr>
              <a:cxnSpLocks/>
              <a:stCxn id="8" idx="3"/>
              <a:endCxn id="12" idx="0"/>
            </p:cNvCxnSpPr>
            <p:nvPr/>
          </p:nvCxnSpPr>
          <p:spPr>
            <a:xfrm flipH="1">
              <a:off x="2032865" y="1822518"/>
              <a:ext cx="126310" cy="642329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BCF9ACAE-754F-21F8-3D21-0C7FBF8A6D98}"/>
                </a:ext>
              </a:extLst>
            </p:cNvPr>
            <p:cNvCxnSpPr>
              <a:cxnSpLocks/>
              <a:endCxn id="12" idx="2"/>
            </p:cNvCxnSpPr>
            <p:nvPr/>
          </p:nvCxnSpPr>
          <p:spPr>
            <a:xfrm flipV="1">
              <a:off x="1544218" y="2599377"/>
              <a:ext cx="364090" cy="25803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3F7DEE6F-50BC-F589-FB60-360B74DF12FC}"/>
                </a:ext>
              </a:extLst>
            </p:cNvPr>
            <p:cNvSpPr/>
            <p:nvPr/>
          </p:nvSpPr>
          <p:spPr>
            <a:xfrm>
              <a:off x="683764" y="3144416"/>
              <a:ext cx="211976" cy="251068"/>
            </a:xfrm>
            <a:prstGeom prst="ellipse">
              <a:avLst/>
            </a:prstGeom>
            <a:solidFill>
              <a:schemeClr val="tx1"/>
            </a:solidFill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D50D3E5B-59B4-EE67-8171-9E354A826D9C}"/>
                </a:ext>
              </a:extLst>
            </p:cNvPr>
            <p:cNvSpPr/>
            <p:nvPr/>
          </p:nvSpPr>
          <p:spPr>
            <a:xfrm>
              <a:off x="1484528" y="3066218"/>
              <a:ext cx="249113" cy="269059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617A046D-27C4-9E3C-408C-5209D31D57FA}"/>
                </a:ext>
              </a:extLst>
            </p:cNvPr>
            <p:cNvSpPr/>
            <p:nvPr/>
          </p:nvSpPr>
          <p:spPr>
            <a:xfrm>
              <a:off x="487839" y="2417185"/>
              <a:ext cx="249113" cy="269059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B1968384-5F91-BBAE-117F-FD78EB437036}"/>
                </a:ext>
              </a:extLst>
            </p:cNvPr>
            <p:cNvSpPr/>
            <p:nvPr/>
          </p:nvSpPr>
          <p:spPr>
            <a:xfrm>
              <a:off x="2534407" y="3035166"/>
              <a:ext cx="249113" cy="269059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1CEF3E8F-9762-657A-5F9B-8B5996F8DB6D}"/>
                </a:ext>
              </a:extLst>
            </p:cNvPr>
            <p:cNvCxnSpPr>
              <a:cxnSpLocks/>
              <a:stCxn id="6" idx="4"/>
              <a:endCxn id="23" idx="1"/>
            </p:cNvCxnSpPr>
            <p:nvPr/>
          </p:nvCxnSpPr>
          <p:spPr>
            <a:xfrm>
              <a:off x="1432498" y="2774049"/>
              <a:ext cx="88512" cy="331572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id="{87A8DED1-8A9B-75C2-A0D4-3D6CDCED14C9}"/>
                </a:ext>
              </a:extLst>
            </p:cNvPr>
            <p:cNvCxnSpPr>
              <a:cxnSpLocks/>
              <a:stCxn id="24" idx="4"/>
              <a:endCxn id="22" idx="1"/>
            </p:cNvCxnSpPr>
            <p:nvPr/>
          </p:nvCxnSpPr>
          <p:spPr>
            <a:xfrm>
              <a:off x="612396" y="2686244"/>
              <a:ext cx="102411" cy="494940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44C980C1-7834-55EA-39B0-F8E787A4FB38}"/>
                </a:ext>
              </a:extLst>
            </p:cNvPr>
            <p:cNvCxnSpPr>
              <a:cxnSpLocks/>
              <a:stCxn id="5" idx="4"/>
              <a:endCxn id="24" idx="0"/>
            </p:cNvCxnSpPr>
            <p:nvPr/>
          </p:nvCxnSpPr>
          <p:spPr>
            <a:xfrm flipH="1">
              <a:off x="612396" y="1957047"/>
              <a:ext cx="71368" cy="460138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4A6DE9A9-72FD-E061-4F7D-9A5B2F1FE104}"/>
                </a:ext>
              </a:extLst>
            </p:cNvPr>
            <p:cNvCxnSpPr>
              <a:cxnSpLocks/>
              <a:stCxn id="32" idx="0"/>
              <a:endCxn id="19" idx="4"/>
            </p:cNvCxnSpPr>
            <p:nvPr/>
          </p:nvCxnSpPr>
          <p:spPr>
            <a:xfrm flipV="1">
              <a:off x="2658964" y="2760386"/>
              <a:ext cx="97331" cy="274780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8CE27640-2866-28B7-FDE8-58DAAB3D00ED}"/>
                </a:ext>
              </a:extLst>
            </p:cNvPr>
            <p:cNvCxnSpPr>
              <a:cxnSpLocks/>
              <a:stCxn id="32" idx="1"/>
              <a:endCxn id="12" idx="5"/>
            </p:cNvCxnSpPr>
            <p:nvPr/>
          </p:nvCxnSpPr>
          <p:spPr>
            <a:xfrm flipH="1" flipV="1">
              <a:off x="2120939" y="2694503"/>
              <a:ext cx="449950" cy="380066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id="{E1866B85-54EF-A61C-BEBF-38D732386F6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777817" y="1876912"/>
              <a:ext cx="106316" cy="614415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1D7D80C7-FB7F-676D-1234-64F8E7326E08}"/>
                </a:ext>
              </a:extLst>
            </p:cNvPr>
            <p:cNvSpPr/>
            <p:nvPr/>
          </p:nvSpPr>
          <p:spPr>
            <a:xfrm>
              <a:off x="2751640" y="1604993"/>
              <a:ext cx="249113" cy="269059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5AE3C6B1-A05B-10B5-8681-9600A449EB8D}"/>
              </a:ext>
            </a:extLst>
          </p:cNvPr>
          <p:cNvGrpSpPr/>
          <p:nvPr/>
        </p:nvGrpSpPr>
        <p:grpSpPr>
          <a:xfrm>
            <a:off x="477613" y="3486582"/>
            <a:ext cx="2566849" cy="2560037"/>
            <a:chOff x="466531" y="855406"/>
            <a:chExt cx="2566849" cy="2560037"/>
          </a:xfrm>
        </p:grpSpPr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AE06D745-21B8-E66D-EDB0-A203EB50D42C}"/>
                </a:ext>
              </a:extLst>
            </p:cNvPr>
            <p:cNvSpPr/>
            <p:nvPr/>
          </p:nvSpPr>
          <p:spPr>
            <a:xfrm>
              <a:off x="559207" y="1687988"/>
              <a:ext cx="249113" cy="269059"/>
            </a:xfrm>
            <a:prstGeom prst="ellipse">
              <a:avLst/>
            </a:prstGeom>
            <a:solidFill>
              <a:schemeClr val="tx1"/>
            </a:solidFill>
            <a:ln w="57150">
              <a:noFill/>
            </a:ln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F9B56992-875A-C1AA-0CA7-E5A69D088FA6}"/>
                </a:ext>
              </a:extLst>
            </p:cNvPr>
            <p:cNvSpPr/>
            <p:nvPr/>
          </p:nvSpPr>
          <p:spPr>
            <a:xfrm>
              <a:off x="1307941" y="2504990"/>
              <a:ext cx="249113" cy="269059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C90C9437-9567-1F33-A25E-9DA640415F6B}"/>
                </a:ext>
              </a:extLst>
            </p:cNvPr>
            <p:cNvSpPr/>
            <p:nvPr/>
          </p:nvSpPr>
          <p:spPr>
            <a:xfrm>
              <a:off x="1374607" y="1088565"/>
              <a:ext cx="249113" cy="269059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B7AB1DF0-BBE0-8591-6AB1-06ECD5B883B1}"/>
                </a:ext>
              </a:extLst>
            </p:cNvPr>
            <p:cNvSpPr/>
            <p:nvPr/>
          </p:nvSpPr>
          <p:spPr>
            <a:xfrm>
              <a:off x="2122693" y="1592862"/>
              <a:ext cx="249113" cy="26905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92D050"/>
                </a:solidFill>
              </a:endParaRPr>
            </a:p>
          </p:txBody>
        </p:sp>
        <p:cxnSp>
          <p:nvCxnSpPr>
            <p:cNvPr id="71" name="Straight Arrow Connector 70">
              <a:extLst>
                <a:ext uri="{FF2B5EF4-FFF2-40B4-BE49-F238E27FC236}">
                  <a16:creationId xmlns:a16="http://schemas.microsoft.com/office/drawing/2014/main" id="{AF4C48AE-4A89-4016-DDC5-7DA557C81A61}"/>
                </a:ext>
              </a:extLst>
            </p:cNvPr>
            <p:cNvCxnSpPr>
              <a:cxnSpLocks/>
              <a:stCxn id="67" idx="7"/>
              <a:endCxn id="69" idx="2"/>
            </p:cNvCxnSpPr>
            <p:nvPr/>
          </p:nvCxnSpPr>
          <p:spPr>
            <a:xfrm flipV="1">
              <a:off x="771838" y="1223094"/>
              <a:ext cx="602769" cy="504297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>
              <a:extLst>
                <a:ext uri="{FF2B5EF4-FFF2-40B4-BE49-F238E27FC236}">
                  <a16:creationId xmlns:a16="http://schemas.microsoft.com/office/drawing/2014/main" id="{A96B937A-4A20-F5A8-701D-D5271FB2C5A5}"/>
                </a:ext>
              </a:extLst>
            </p:cNvPr>
            <p:cNvCxnSpPr>
              <a:cxnSpLocks/>
              <a:stCxn id="69" idx="6"/>
              <a:endCxn id="70" idx="1"/>
            </p:cNvCxnSpPr>
            <p:nvPr/>
          </p:nvCxnSpPr>
          <p:spPr>
            <a:xfrm>
              <a:off x="1623721" y="1223094"/>
              <a:ext cx="535454" cy="409170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67E0DDC2-71D0-6746-0E96-0A63BAB27378}"/>
                </a:ext>
              </a:extLst>
            </p:cNvPr>
            <p:cNvSpPr/>
            <p:nvPr/>
          </p:nvSpPr>
          <p:spPr>
            <a:xfrm>
              <a:off x="2631738" y="2491327"/>
              <a:ext cx="249113" cy="269059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4" name="Straight Arrow Connector 73">
              <a:extLst>
                <a:ext uri="{FF2B5EF4-FFF2-40B4-BE49-F238E27FC236}">
                  <a16:creationId xmlns:a16="http://schemas.microsoft.com/office/drawing/2014/main" id="{A47B4646-A4A3-1A70-E0E5-9DF6FF1F05E0}"/>
                </a:ext>
              </a:extLst>
            </p:cNvPr>
            <p:cNvCxnSpPr>
              <a:cxnSpLocks/>
              <a:stCxn id="70" idx="5"/>
              <a:endCxn id="73" idx="1"/>
            </p:cNvCxnSpPr>
            <p:nvPr/>
          </p:nvCxnSpPr>
          <p:spPr>
            <a:xfrm>
              <a:off x="2335324" y="1822517"/>
              <a:ext cx="332896" cy="708213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BA4B8C61-D66A-1AFB-F829-94D014F8120A}"/>
                </a:ext>
              </a:extLst>
            </p:cNvPr>
            <p:cNvSpPr/>
            <p:nvPr/>
          </p:nvSpPr>
          <p:spPr>
            <a:xfrm>
              <a:off x="1453906" y="1796777"/>
              <a:ext cx="249113" cy="269059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6" name="Straight Arrow Connector 75">
              <a:extLst>
                <a:ext uri="{FF2B5EF4-FFF2-40B4-BE49-F238E27FC236}">
                  <a16:creationId xmlns:a16="http://schemas.microsoft.com/office/drawing/2014/main" id="{3C345AE9-2D54-EAA1-AB42-46D235971653}"/>
                </a:ext>
              </a:extLst>
            </p:cNvPr>
            <p:cNvCxnSpPr>
              <a:cxnSpLocks/>
              <a:stCxn id="67" idx="6"/>
              <a:endCxn id="75" idx="2"/>
            </p:cNvCxnSpPr>
            <p:nvPr/>
          </p:nvCxnSpPr>
          <p:spPr>
            <a:xfrm>
              <a:off x="808320" y="1822518"/>
              <a:ext cx="645585" cy="108789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>
              <a:extLst>
                <a:ext uri="{FF2B5EF4-FFF2-40B4-BE49-F238E27FC236}">
                  <a16:creationId xmlns:a16="http://schemas.microsoft.com/office/drawing/2014/main" id="{72A3199C-462E-8C68-894A-D82011CDD451}"/>
                </a:ext>
              </a:extLst>
            </p:cNvPr>
            <p:cNvCxnSpPr>
              <a:cxnSpLocks/>
              <a:stCxn id="75" idx="4"/>
              <a:endCxn id="68" idx="0"/>
            </p:cNvCxnSpPr>
            <p:nvPr/>
          </p:nvCxnSpPr>
          <p:spPr>
            <a:xfrm flipH="1">
              <a:off x="1432497" y="2065836"/>
              <a:ext cx="145965" cy="439154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AA7F11E9-D4E8-1A0E-2621-605DC185A13B}"/>
                </a:ext>
              </a:extLst>
            </p:cNvPr>
            <p:cNvSpPr/>
            <p:nvPr/>
          </p:nvSpPr>
          <p:spPr>
            <a:xfrm>
              <a:off x="466531" y="855406"/>
              <a:ext cx="2566849" cy="2560037"/>
            </a:xfrm>
            <a:prstGeom prst="rect">
              <a:avLst/>
            </a:prstGeom>
            <a:noFill/>
            <a:ln w="317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359D2708-B8A7-DB02-4A04-FA23CFD5B280}"/>
                </a:ext>
              </a:extLst>
            </p:cNvPr>
            <p:cNvSpPr/>
            <p:nvPr/>
          </p:nvSpPr>
          <p:spPr>
            <a:xfrm>
              <a:off x="1908308" y="2464847"/>
              <a:ext cx="249113" cy="269059"/>
            </a:xfrm>
            <a:prstGeom prst="ellipse">
              <a:avLst/>
            </a:prstGeom>
            <a:solidFill>
              <a:schemeClr val="tx1"/>
            </a:solidFill>
            <a:ln w="571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0" name="Straight Arrow Connector 79">
              <a:extLst>
                <a:ext uri="{FF2B5EF4-FFF2-40B4-BE49-F238E27FC236}">
                  <a16:creationId xmlns:a16="http://schemas.microsoft.com/office/drawing/2014/main" id="{CB05CC36-E5BA-2B1F-5626-CC6ABA3A18CD}"/>
                </a:ext>
              </a:extLst>
            </p:cNvPr>
            <p:cNvCxnSpPr>
              <a:cxnSpLocks/>
              <a:stCxn id="70" idx="3"/>
              <a:endCxn id="79" idx="0"/>
            </p:cNvCxnSpPr>
            <p:nvPr/>
          </p:nvCxnSpPr>
          <p:spPr>
            <a:xfrm flipH="1">
              <a:off x="2032865" y="1822518"/>
              <a:ext cx="126310" cy="642329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Arrow Connector 80">
              <a:extLst>
                <a:ext uri="{FF2B5EF4-FFF2-40B4-BE49-F238E27FC236}">
                  <a16:creationId xmlns:a16="http://schemas.microsoft.com/office/drawing/2014/main" id="{A89C69CE-623E-19C3-96D4-2C5888426CFB}"/>
                </a:ext>
              </a:extLst>
            </p:cNvPr>
            <p:cNvCxnSpPr>
              <a:cxnSpLocks/>
              <a:endCxn id="79" idx="2"/>
            </p:cNvCxnSpPr>
            <p:nvPr/>
          </p:nvCxnSpPr>
          <p:spPr>
            <a:xfrm flipV="1">
              <a:off x="1544218" y="2599377"/>
              <a:ext cx="364090" cy="25803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F86ACA90-B289-7413-76BC-405CC64577A9}"/>
                </a:ext>
              </a:extLst>
            </p:cNvPr>
            <p:cNvSpPr/>
            <p:nvPr/>
          </p:nvSpPr>
          <p:spPr>
            <a:xfrm>
              <a:off x="683764" y="3144416"/>
              <a:ext cx="211976" cy="251068"/>
            </a:xfrm>
            <a:prstGeom prst="ellipse">
              <a:avLst/>
            </a:prstGeom>
            <a:solidFill>
              <a:schemeClr val="tx1"/>
            </a:solidFill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8311CA29-5F66-FB1C-8C49-96E7F5382AE0}"/>
                </a:ext>
              </a:extLst>
            </p:cNvPr>
            <p:cNvSpPr/>
            <p:nvPr/>
          </p:nvSpPr>
          <p:spPr>
            <a:xfrm>
              <a:off x="1484528" y="3066218"/>
              <a:ext cx="249113" cy="269059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11650D6F-5784-88D4-C21E-8870941A8D80}"/>
                </a:ext>
              </a:extLst>
            </p:cNvPr>
            <p:cNvSpPr/>
            <p:nvPr/>
          </p:nvSpPr>
          <p:spPr>
            <a:xfrm>
              <a:off x="487839" y="2417185"/>
              <a:ext cx="249113" cy="269059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9C9360D4-F7C4-01B1-7B7B-65529806E47E}"/>
                </a:ext>
              </a:extLst>
            </p:cNvPr>
            <p:cNvSpPr/>
            <p:nvPr/>
          </p:nvSpPr>
          <p:spPr>
            <a:xfrm>
              <a:off x="2534407" y="3035166"/>
              <a:ext cx="249113" cy="269059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92D050"/>
                </a:solidFill>
              </a:endParaRPr>
            </a:p>
          </p:txBody>
        </p:sp>
        <p:cxnSp>
          <p:nvCxnSpPr>
            <p:cNvPr id="86" name="Straight Arrow Connector 85">
              <a:extLst>
                <a:ext uri="{FF2B5EF4-FFF2-40B4-BE49-F238E27FC236}">
                  <a16:creationId xmlns:a16="http://schemas.microsoft.com/office/drawing/2014/main" id="{DF0F9AE6-4B56-414E-E5C5-2FF35DB606BC}"/>
                </a:ext>
              </a:extLst>
            </p:cNvPr>
            <p:cNvCxnSpPr>
              <a:cxnSpLocks/>
              <a:stCxn id="68" idx="4"/>
              <a:endCxn id="83" idx="1"/>
            </p:cNvCxnSpPr>
            <p:nvPr/>
          </p:nvCxnSpPr>
          <p:spPr>
            <a:xfrm>
              <a:off x="1432498" y="2774049"/>
              <a:ext cx="88512" cy="331572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Arrow Connector 86">
              <a:extLst>
                <a:ext uri="{FF2B5EF4-FFF2-40B4-BE49-F238E27FC236}">
                  <a16:creationId xmlns:a16="http://schemas.microsoft.com/office/drawing/2014/main" id="{599087AE-A535-64C4-C23E-9485ABC9FA1A}"/>
                </a:ext>
              </a:extLst>
            </p:cNvPr>
            <p:cNvCxnSpPr>
              <a:cxnSpLocks/>
              <a:stCxn id="84" idx="4"/>
              <a:endCxn id="82" idx="1"/>
            </p:cNvCxnSpPr>
            <p:nvPr/>
          </p:nvCxnSpPr>
          <p:spPr>
            <a:xfrm>
              <a:off x="612396" y="2686244"/>
              <a:ext cx="102411" cy="494940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Arrow Connector 87">
              <a:extLst>
                <a:ext uri="{FF2B5EF4-FFF2-40B4-BE49-F238E27FC236}">
                  <a16:creationId xmlns:a16="http://schemas.microsoft.com/office/drawing/2014/main" id="{42F427B4-29AE-647F-8BC6-37E23D613E3A}"/>
                </a:ext>
              </a:extLst>
            </p:cNvPr>
            <p:cNvCxnSpPr>
              <a:cxnSpLocks/>
              <a:stCxn id="67" idx="4"/>
              <a:endCxn id="84" idx="0"/>
            </p:cNvCxnSpPr>
            <p:nvPr/>
          </p:nvCxnSpPr>
          <p:spPr>
            <a:xfrm flipH="1">
              <a:off x="612396" y="1957047"/>
              <a:ext cx="71368" cy="460138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Arrow Connector 88">
              <a:extLst>
                <a:ext uri="{FF2B5EF4-FFF2-40B4-BE49-F238E27FC236}">
                  <a16:creationId xmlns:a16="http://schemas.microsoft.com/office/drawing/2014/main" id="{5AFA478F-AE64-8784-0392-986DFD23D0CF}"/>
                </a:ext>
              </a:extLst>
            </p:cNvPr>
            <p:cNvCxnSpPr>
              <a:cxnSpLocks/>
              <a:stCxn id="85" idx="0"/>
              <a:endCxn id="73" idx="4"/>
            </p:cNvCxnSpPr>
            <p:nvPr/>
          </p:nvCxnSpPr>
          <p:spPr>
            <a:xfrm flipV="1">
              <a:off x="2658964" y="2760386"/>
              <a:ext cx="97331" cy="274780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Arrow Connector 89">
              <a:extLst>
                <a:ext uri="{FF2B5EF4-FFF2-40B4-BE49-F238E27FC236}">
                  <a16:creationId xmlns:a16="http://schemas.microsoft.com/office/drawing/2014/main" id="{6AAC53E9-4A66-F4D7-B653-E9347694CF0C}"/>
                </a:ext>
              </a:extLst>
            </p:cNvPr>
            <p:cNvCxnSpPr>
              <a:cxnSpLocks/>
              <a:stCxn id="85" idx="1"/>
              <a:endCxn id="79" idx="5"/>
            </p:cNvCxnSpPr>
            <p:nvPr/>
          </p:nvCxnSpPr>
          <p:spPr>
            <a:xfrm flipH="1" flipV="1">
              <a:off x="2120939" y="2694503"/>
              <a:ext cx="449950" cy="380066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Arrow Connector 111">
              <a:extLst>
                <a:ext uri="{FF2B5EF4-FFF2-40B4-BE49-F238E27FC236}">
                  <a16:creationId xmlns:a16="http://schemas.microsoft.com/office/drawing/2014/main" id="{E5D06AE6-16AD-9259-3F7A-9357A53E27B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777817" y="1876912"/>
              <a:ext cx="106316" cy="614415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" name="Oval 112">
              <a:extLst>
                <a:ext uri="{FF2B5EF4-FFF2-40B4-BE49-F238E27FC236}">
                  <a16:creationId xmlns:a16="http://schemas.microsoft.com/office/drawing/2014/main" id="{C125CD6C-7141-8349-1E35-DE7AC322AAC7}"/>
                </a:ext>
              </a:extLst>
            </p:cNvPr>
            <p:cNvSpPr/>
            <p:nvPr/>
          </p:nvSpPr>
          <p:spPr>
            <a:xfrm>
              <a:off x="2751640" y="1604993"/>
              <a:ext cx="249113" cy="269059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4" name="Content Placeholder 1">
                <a:extLst>
                  <a:ext uri="{FF2B5EF4-FFF2-40B4-BE49-F238E27FC236}">
                    <a16:creationId xmlns:a16="http://schemas.microsoft.com/office/drawing/2014/main" id="{BFDCAEC9-72BB-D822-D15E-A68D7A46FB0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169018" y="3641626"/>
                <a:ext cx="5757089" cy="214373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457200" indent="-4572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rgbClr val="FF9B9B"/>
                  </a:buClr>
                  <a:buSzPct val="80000"/>
                  <a:buFont typeface="Wingdings 3" panose="05040102010807070707" pitchFamily="18" charset="2"/>
                  <a:buChar char=""/>
                  <a:defRPr sz="2600" kern="120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lvl1pPr>
                <a:lvl2pPr marL="685800" indent="-27432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FFA3A3"/>
                  </a:buClr>
                  <a:buSzPct val="80000"/>
                  <a:buFont typeface="Wingdings 3" panose="05040102010807070707" pitchFamily="18" charset="2"/>
                  <a:buChar char=""/>
                  <a:defRPr sz="2400" kern="120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FF9797"/>
                  </a:buClr>
                  <a:buSzPct val="75000"/>
                  <a:buFont typeface="Wingdings 3" panose="05040102010807070707" pitchFamily="18" charset="2"/>
                  <a:buChar char=""/>
                  <a:defRPr sz="2000" kern="120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𝜑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: </m:t>
                    </m:r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𝐸𝑠𝑐𝑎𝑝𝑒</m:t>
                        </m:r>
                      </m:e>
                      <m:sub>
                        <m:d>
                          <m:dPr>
                            <m:begChr m:val="["/>
                            <m:endChr m:val="]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∞</m:t>
                            </m:r>
                          </m:e>
                        </m:d>
                      </m:sub>
                    </m:sSub>
                    <m:r>
                      <a:rPr lang="en-US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¬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Green</m:t>
                    </m:r>
                  </m:oMath>
                </a14:m>
                <a:endParaRPr lang="en-US" b="1" dirty="0"/>
              </a:p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en-US" dirty="0"/>
                  <a:t> is satisfied because there is a route of length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where along the route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¬</m:t>
                    </m:r>
                    <m:r>
                      <m:rPr>
                        <m:sty m:val="p"/>
                      </m:rPr>
                      <a:rPr lang="en-US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Green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14" name="Content Placeholder 1">
                <a:extLst>
                  <a:ext uri="{FF2B5EF4-FFF2-40B4-BE49-F238E27FC236}">
                    <a16:creationId xmlns:a16="http://schemas.microsoft.com/office/drawing/2014/main" id="{BFDCAEC9-72BB-D822-D15E-A68D7A46FB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9018" y="3641626"/>
                <a:ext cx="5757089" cy="214373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6" name="Slide Number Placeholder 115">
            <a:extLst>
              <a:ext uri="{FF2B5EF4-FFF2-40B4-BE49-F238E27FC236}">
                <a16:creationId xmlns:a16="http://schemas.microsoft.com/office/drawing/2014/main" id="{997F0DC1-3D73-5AAD-A254-A776205B74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04154" y="6356350"/>
            <a:ext cx="18496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9AAD378-655A-49C6-813C-9FD132EF7440}" type="slidenum">
              <a:rPr lang="en-US" smtClean="0"/>
              <a:pPr/>
              <a:t>25</a:t>
            </a:fld>
            <a:r>
              <a:rPr lang="en-US"/>
              <a:t>/51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9824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4870098-75CE-A944-C4F6-69D0446E34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833" y="1615044"/>
            <a:ext cx="4403885" cy="3627911"/>
          </a:xfrm>
        </p:spPr>
        <p:txBody>
          <a:bodyPr>
            <a:normAutofit/>
          </a:bodyPr>
          <a:lstStyle/>
          <a:p>
            <a:r>
              <a:rPr lang="en-US" sz="2000" dirty="0"/>
              <a:t>Drone flocking with several obstacles</a:t>
            </a:r>
          </a:p>
          <a:p>
            <a:r>
              <a:rPr lang="en-US" sz="2000" dirty="0"/>
              <a:t>STREL formulas</a:t>
            </a:r>
            <a:r>
              <a:rPr lang="en-US" sz="2000" baseline="30000" dirty="0"/>
              <a:t>1</a:t>
            </a:r>
            <a:r>
              <a:rPr lang="en-US" sz="2000" dirty="0"/>
              <a:t>:</a:t>
            </a:r>
          </a:p>
          <a:p>
            <a:pPr lvl="1"/>
            <a:r>
              <a:rPr lang="en-US" sz="1800" i="1" dirty="0"/>
              <a:t>For each drone there is a connected drone within 2 hops or within 100 seconds, there is either a drone or a base station within 2 hops</a:t>
            </a:r>
            <a:endParaRPr lang="en-US" sz="1800" dirty="0"/>
          </a:p>
          <a:p>
            <a:pPr lvl="1"/>
            <a:r>
              <a:rPr lang="en-US" sz="1800" i="1" dirty="0"/>
              <a:t>Always, the drone does not collide with obstacles, and the drone remains within 2 hops of a ground station until it reaches its goal location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F69A533-FA1B-982F-8A30-0613F9E91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STREL examples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F3AD87D-B581-D747-7098-757CFC136A2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912"/>
          <a:stretch/>
        </p:blipFill>
        <p:spPr>
          <a:xfrm>
            <a:off x="4837670" y="421341"/>
            <a:ext cx="7187649" cy="505591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BF61FE0-2982-C8CE-A6A8-731612AC8C1C}"/>
              </a:ext>
            </a:extLst>
          </p:cNvPr>
          <p:cNvSpPr txBox="1"/>
          <p:nvPr/>
        </p:nvSpPr>
        <p:spPr>
          <a:xfrm>
            <a:off x="259702" y="5678275"/>
            <a:ext cx="110940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1. A. Balakrishnan, S. Paul, S. Silvetti, L. Nenzi, J. Deshmukh, Monitoring Spatially Distributed CPS with Alternating Finite Automata, HSCC 2025, Best Paper Award</a:t>
            </a:r>
          </a:p>
        </p:txBody>
      </p:sp>
    </p:spTree>
    <p:extLst>
      <p:ext uri="{BB962C8B-B14F-4D97-AF65-F5344CB8AC3E}">
        <p14:creationId xmlns:p14="http://schemas.microsoft.com/office/powerpoint/2010/main" val="9759141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43B31DB-0053-4ACA-AB07-FAA5BE56F4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[1] </a:t>
            </a:r>
            <a:r>
              <a:rPr lang="en-US" sz="2000" dirty="0" err="1"/>
              <a:t>Shladover</a:t>
            </a:r>
            <a:r>
              <a:rPr lang="en-US" sz="2000" dirty="0"/>
              <a:t>, Steven E., et al. "Cooperative adaptive cruise control: Definitions and operating concepts." </a:t>
            </a:r>
            <a:r>
              <a:rPr lang="en-US" sz="2000" i="1" dirty="0"/>
              <a:t>Transportation Research Record: Journal of the Transportation Research Board</a:t>
            </a:r>
            <a:r>
              <a:rPr lang="en-US" sz="2000" dirty="0"/>
              <a:t> 2489 (2015): 145-152.</a:t>
            </a:r>
          </a:p>
          <a:p>
            <a:pPr marL="0" indent="0">
              <a:buNone/>
            </a:pPr>
            <a:r>
              <a:rPr lang="en-US" sz="2000" dirty="0"/>
              <a:t>[2] ibid., https://escholarship.org/uc/item/7jf9n5wm</a:t>
            </a:r>
          </a:p>
          <a:p>
            <a:pPr marL="0" indent="0">
              <a:buNone/>
            </a:pPr>
            <a:r>
              <a:rPr lang="en-US" sz="2000" dirty="0"/>
              <a:t>[3] Liang, Chi-Ying, and </a:t>
            </a:r>
            <a:r>
              <a:rPr lang="en-US" sz="2000" dirty="0" err="1"/>
              <a:t>Huei</a:t>
            </a:r>
            <a:r>
              <a:rPr lang="en-US" sz="2000" dirty="0"/>
              <a:t> Peng. "String stability analysis of adaptive cruise controlled vehicles." </a:t>
            </a:r>
            <a:r>
              <a:rPr lang="en-US" sz="2000" i="1" dirty="0"/>
              <a:t>JSME International Journal Series C Mechanical Systems, Machine Elements and Manufacturing</a:t>
            </a:r>
            <a:r>
              <a:rPr lang="en-US" sz="2000" dirty="0"/>
              <a:t> 43.3 (2000): 671-677.</a:t>
            </a:r>
          </a:p>
          <a:p>
            <a:pPr marL="0" indent="0">
              <a:buNone/>
            </a:pPr>
            <a:r>
              <a:rPr lang="en-US" sz="2000" dirty="0"/>
              <a:t>[4] Stone, Peter, Shun Zhang, and Tsz-Chiu Au. "Autonomous intersection management for semi-autonomous vehicles." </a:t>
            </a:r>
            <a:r>
              <a:rPr lang="en-US" sz="2000" i="1" dirty="0"/>
              <a:t>Routledge Handbook of Transportation</a:t>
            </a:r>
            <a:r>
              <a:rPr lang="en-US" sz="2000" dirty="0"/>
              <a:t>. Routledge, 2015. 116-132.</a:t>
            </a:r>
          </a:p>
          <a:p>
            <a:pPr marL="0" indent="0">
              <a:buNone/>
            </a:pPr>
            <a:r>
              <a:rPr lang="en-US" sz="2000" dirty="0"/>
              <a:t>[5] Qian, </a:t>
            </a:r>
            <a:r>
              <a:rPr lang="en-US" sz="2000" dirty="0" err="1"/>
              <a:t>Xiangjun</a:t>
            </a:r>
            <a:r>
              <a:rPr lang="en-US" sz="2000" dirty="0"/>
              <a:t>, et al. "Autonomous Intersection Management systems: criteria, implementation and evaluation." </a:t>
            </a:r>
            <a:r>
              <a:rPr lang="en-US" sz="2000" i="1" dirty="0"/>
              <a:t>IET Intelligent Transport Systems</a:t>
            </a:r>
            <a:r>
              <a:rPr lang="en-US" sz="2000" dirty="0"/>
              <a:t> 11.3 (2017): 182-189.</a:t>
            </a:r>
          </a:p>
          <a:p>
            <a:pPr marL="0" indent="0">
              <a:buNone/>
            </a:pPr>
            <a:r>
              <a:rPr lang="en-US" sz="2000" dirty="0"/>
              <a:t>[6] de Campos, Gabriel Rodrigues, et al. "Traffic coordination at road intersections: Autonomous decision-making algorithms using model-based heuristics." </a:t>
            </a:r>
            <a:r>
              <a:rPr lang="en-US" sz="2000" i="1" dirty="0"/>
              <a:t>IEEE Intelligent Transportation Systems Magazine</a:t>
            </a:r>
            <a:r>
              <a:rPr lang="en-US" sz="2000" dirty="0"/>
              <a:t> 9.1 (2017): 8-21.</a:t>
            </a:r>
          </a:p>
          <a:p>
            <a:pPr marL="0" indent="0">
              <a:buNone/>
            </a:pPr>
            <a:r>
              <a:rPr lang="en-US" sz="2000" dirty="0"/>
              <a:t>[7] Rios-Torres, Jackeline, and Andreas A. </a:t>
            </a:r>
            <a:r>
              <a:rPr lang="en-US" sz="2000" dirty="0" err="1"/>
              <a:t>Malikopoulos</a:t>
            </a:r>
            <a:r>
              <a:rPr lang="en-US" sz="2000" dirty="0"/>
              <a:t>. "A survey on the coordination of connected and automated vehicles at intersections and merging at highway on-ramps." </a:t>
            </a:r>
            <a:r>
              <a:rPr lang="en-US" sz="2000" i="1" dirty="0"/>
              <a:t>IEEE Transactions on Intelligent Transportation Systems</a:t>
            </a:r>
            <a:r>
              <a:rPr lang="en-US" sz="2000" dirty="0"/>
              <a:t> 18.5 (2017): 1066-1077.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3374E1B-00F2-4169-9F7C-626F4E5E3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F04E8A-17D2-42D9-B301-4FED92AA8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24400" y="6198435"/>
            <a:ext cx="2743200" cy="365125"/>
          </a:xfrm>
        </p:spPr>
        <p:txBody>
          <a:bodyPr/>
          <a:lstStyle/>
          <a:p>
            <a:fld id="{29AAD378-655A-49C6-813C-9FD132EF7440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268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E69F023-32BA-4462-95CE-548C2A388E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803" y="1485900"/>
            <a:ext cx="11699087" cy="4497650"/>
          </a:xfrm>
        </p:spPr>
        <p:txBody>
          <a:bodyPr/>
          <a:lstStyle/>
          <a:p>
            <a:r>
              <a:rPr lang="en-US" dirty="0"/>
              <a:t>Networks of vehicles</a:t>
            </a:r>
          </a:p>
          <a:p>
            <a:r>
              <a:rPr lang="en-US" dirty="0"/>
              <a:t>Drone swarms for biological applications, surveillance, environment monitoring</a:t>
            </a:r>
          </a:p>
          <a:p>
            <a:r>
              <a:rPr lang="en-US" dirty="0"/>
              <a:t>Military applications</a:t>
            </a:r>
          </a:p>
          <a:p>
            <a:r>
              <a:rPr lang="en-US" dirty="0"/>
              <a:t>Warehouse robots</a:t>
            </a:r>
          </a:p>
          <a:p>
            <a:r>
              <a:rPr lang="en-US" dirty="0"/>
              <a:t>Industrial manufacturing robots</a:t>
            </a:r>
          </a:p>
          <a:p>
            <a:r>
              <a:rPr lang="en-US" dirty="0"/>
              <a:t>IoT systems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DE3722B-1B7D-4FB5-8973-A95AA9DA1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Multi-agent autonomous systems</a:t>
            </a:r>
          </a:p>
        </p:txBody>
      </p:sp>
    </p:spTree>
    <p:extLst>
      <p:ext uri="{BB962C8B-B14F-4D97-AF65-F5344CB8AC3E}">
        <p14:creationId xmlns:p14="http://schemas.microsoft.com/office/powerpoint/2010/main" val="1680143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828953D-AC77-4E6A-BD11-57078851B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Model for Consensus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Oval 3">
                <a:extLst>
                  <a:ext uri="{FF2B5EF4-FFF2-40B4-BE49-F238E27FC236}">
                    <a16:creationId xmlns:a16="http://schemas.microsoft.com/office/drawing/2014/main" id="{BE6331BB-9181-4ED9-BCE2-6F64345FAF26}"/>
                  </a:ext>
                </a:extLst>
              </p:cNvPr>
              <p:cNvSpPr/>
              <p:nvPr/>
            </p:nvSpPr>
            <p:spPr>
              <a:xfrm>
                <a:off x="1155356" y="1754660"/>
                <a:ext cx="475735" cy="506980"/>
              </a:xfrm>
              <a:prstGeom prst="ellipse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Oval 3">
                <a:extLst>
                  <a:ext uri="{FF2B5EF4-FFF2-40B4-BE49-F238E27FC236}">
                    <a16:creationId xmlns:a16="http://schemas.microsoft.com/office/drawing/2014/main" id="{BE6331BB-9181-4ED9-BCE2-6F64345FAF2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5356" y="1754660"/>
                <a:ext cx="475735" cy="506980"/>
              </a:xfrm>
              <a:prstGeom prst="ellipse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492FCE7A-A2C9-48CB-AAF8-616E8553293D}"/>
                  </a:ext>
                </a:extLst>
              </p:cNvPr>
              <p:cNvSpPr/>
              <p:nvPr/>
            </p:nvSpPr>
            <p:spPr>
              <a:xfrm>
                <a:off x="1390134" y="3550509"/>
                <a:ext cx="475735" cy="506980"/>
              </a:xfrm>
              <a:prstGeom prst="ellipse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492FCE7A-A2C9-48CB-AAF8-616E8553293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0134" y="3550509"/>
                <a:ext cx="475735" cy="506980"/>
              </a:xfrm>
              <a:prstGeom prst="ellipse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18AF0DCA-EC13-4786-AAFA-9024BCCFF459}"/>
                  </a:ext>
                </a:extLst>
              </p:cNvPr>
              <p:cNvSpPr/>
              <p:nvPr/>
            </p:nvSpPr>
            <p:spPr>
              <a:xfrm>
                <a:off x="3470188" y="2110243"/>
                <a:ext cx="475735" cy="506980"/>
              </a:xfrm>
              <a:prstGeom prst="ellipse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18AF0DCA-EC13-4786-AAFA-9024BCCFF45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0188" y="2110243"/>
                <a:ext cx="475735" cy="506980"/>
              </a:xfrm>
              <a:prstGeom prst="ellipse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071FAA56-E2F3-49C1-89FF-2282665D63C4}"/>
                  </a:ext>
                </a:extLst>
              </p:cNvPr>
              <p:cNvSpPr/>
              <p:nvPr/>
            </p:nvSpPr>
            <p:spPr>
              <a:xfrm>
                <a:off x="3470188" y="3822358"/>
                <a:ext cx="475735" cy="506980"/>
              </a:xfrm>
              <a:prstGeom prst="ellipse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071FAA56-E2F3-49C1-89FF-2282665D63C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0188" y="3822358"/>
                <a:ext cx="475735" cy="506980"/>
              </a:xfrm>
              <a:prstGeom prst="ellipse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522E9F23-1C49-4DFE-89A4-6EAB9EA6A270}"/>
                  </a:ext>
                </a:extLst>
              </p:cNvPr>
              <p:cNvSpPr/>
              <p:nvPr/>
            </p:nvSpPr>
            <p:spPr>
              <a:xfrm>
                <a:off x="2266835" y="3026756"/>
                <a:ext cx="475735" cy="506980"/>
              </a:xfrm>
              <a:prstGeom prst="ellipse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522E9F23-1C49-4DFE-89A4-6EAB9EA6A27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6835" y="3026756"/>
                <a:ext cx="475735" cy="506980"/>
              </a:xfrm>
              <a:prstGeom prst="ellipse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1B1AB83-CCB1-4FE7-9D10-5BB3F4A3D05D}"/>
              </a:ext>
            </a:extLst>
          </p:cNvPr>
          <p:cNvCxnSpPr>
            <a:cxnSpLocks/>
            <a:stCxn id="4" idx="4"/>
            <a:endCxn id="6" idx="1"/>
          </p:cNvCxnSpPr>
          <p:nvPr/>
        </p:nvCxnSpPr>
        <p:spPr>
          <a:xfrm>
            <a:off x="1393224" y="2261640"/>
            <a:ext cx="66580" cy="136311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CFCF15C0-7F0D-4A3A-B09A-C66DBD1C1611}"/>
              </a:ext>
            </a:extLst>
          </p:cNvPr>
          <p:cNvCxnSpPr>
            <a:stCxn id="4" idx="6"/>
            <a:endCxn id="8" idx="2"/>
          </p:cNvCxnSpPr>
          <p:nvPr/>
        </p:nvCxnSpPr>
        <p:spPr>
          <a:xfrm>
            <a:off x="1631091" y="2008150"/>
            <a:ext cx="1839097" cy="35558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D0DFF116-FBA8-4B0F-86D2-57C966D8F6B4}"/>
              </a:ext>
            </a:extLst>
          </p:cNvPr>
          <p:cNvCxnSpPr>
            <a:cxnSpLocks/>
            <a:stCxn id="4" idx="5"/>
            <a:endCxn id="12" idx="1"/>
          </p:cNvCxnSpPr>
          <p:nvPr/>
        </p:nvCxnSpPr>
        <p:spPr>
          <a:xfrm>
            <a:off x="1561421" y="2187394"/>
            <a:ext cx="775084" cy="91360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406F2BBC-D838-4FBE-B55A-5119E6AB9EBE}"/>
              </a:ext>
            </a:extLst>
          </p:cNvPr>
          <p:cNvCxnSpPr>
            <a:cxnSpLocks/>
            <a:stCxn id="10" idx="0"/>
            <a:endCxn id="8" idx="4"/>
          </p:cNvCxnSpPr>
          <p:nvPr/>
        </p:nvCxnSpPr>
        <p:spPr>
          <a:xfrm flipV="1">
            <a:off x="3708056" y="2617223"/>
            <a:ext cx="0" cy="1205135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4E79EC49-B4B0-410F-BA0E-12DDA46E9ACB}"/>
              </a:ext>
            </a:extLst>
          </p:cNvPr>
          <p:cNvCxnSpPr>
            <a:cxnSpLocks/>
            <a:stCxn id="12" idx="7"/>
            <a:endCxn id="8" idx="3"/>
          </p:cNvCxnSpPr>
          <p:nvPr/>
        </p:nvCxnSpPr>
        <p:spPr>
          <a:xfrm flipV="1">
            <a:off x="2672900" y="2542977"/>
            <a:ext cx="866958" cy="55802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88336DC8-24E0-4CDB-BEDD-49AA2A6EE58D}"/>
              </a:ext>
            </a:extLst>
          </p:cNvPr>
          <p:cNvCxnSpPr>
            <a:cxnSpLocks/>
            <a:stCxn id="12" idx="5"/>
            <a:endCxn id="10" idx="1"/>
          </p:cNvCxnSpPr>
          <p:nvPr/>
        </p:nvCxnSpPr>
        <p:spPr>
          <a:xfrm>
            <a:off x="2672900" y="3459490"/>
            <a:ext cx="866958" cy="43711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38DFEDD-3B7B-48CD-B9AC-0FE058651FCA}"/>
              </a:ext>
            </a:extLst>
          </p:cNvPr>
          <p:cNvCxnSpPr>
            <a:cxnSpLocks/>
            <a:stCxn id="6" idx="4"/>
            <a:endCxn id="38" idx="1"/>
          </p:cNvCxnSpPr>
          <p:nvPr/>
        </p:nvCxnSpPr>
        <p:spPr>
          <a:xfrm>
            <a:off x="1628002" y="4057489"/>
            <a:ext cx="286943" cy="42502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id="{DE94625A-FC8E-4A67-AFBB-B2AAB40EE472}"/>
                  </a:ext>
                </a:extLst>
              </p:cNvPr>
              <p:cNvSpPr/>
              <p:nvPr/>
            </p:nvSpPr>
            <p:spPr>
              <a:xfrm>
                <a:off x="1845275" y="4408270"/>
                <a:ext cx="475735" cy="506980"/>
              </a:xfrm>
              <a:prstGeom prst="ellipse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id="{DE94625A-FC8E-4A67-AFBB-B2AAB40EE47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5275" y="4408270"/>
                <a:ext cx="475735" cy="506980"/>
              </a:xfrm>
              <a:prstGeom prst="ellipse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74974886-F283-47CD-8FC6-4D9EC219EC47}"/>
              </a:ext>
            </a:extLst>
          </p:cNvPr>
          <p:cNvCxnSpPr>
            <a:cxnSpLocks/>
            <a:stCxn id="38" idx="7"/>
            <a:endCxn id="12" idx="4"/>
          </p:cNvCxnSpPr>
          <p:nvPr/>
        </p:nvCxnSpPr>
        <p:spPr>
          <a:xfrm flipV="1">
            <a:off x="2251340" y="3533736"/>
            <a:ext cx="253363" cy="94878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Content Placeholder 1">
                <a:extLst>
                  <a:ext uri="{FF2B5EF4-FFF2-40B4-BE49-F238E27FC236}">
                    <a16:creationId xmlns:a16="http://schemas.microsoft.com/office/drawing/2014/main" id="{98A1F91D-05E0-42DE-BFAC-2470E040D97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05343" y="762000"/>
                <a:ext cx="7360425" cy="4922041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US" dirty="0"/>
                  <a:t>Nodes: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sub>
                        </m:sSub>
                      </m:e>
                    </m:d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Edges: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 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</m:e>
                          <m:e>
                            <m:eqArr>
                              <m:eqArr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𝑣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sSub>
                                      <m:sSub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𝑣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6</m:t>
                                        </m:r>
                                      </m:sub>
                                    </m:sSub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𝑣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sSub>
                                      <m:sSub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𝑣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6</m:t>
                                        </m:r>
                                      </m:sub>
                                    </m:sSub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, 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𝑣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sSub>
                                      <m:sSub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𝑣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e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𝑣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</m:sub>
                                    </m:s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sSub>
                                      <m:sSub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𝑣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5</m:t>
                                        </m:r>
                                      </m:sub>
                                    </m:sSub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d>
                                  <m:d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𝑣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5</m:t>
                                        </m:r>
                                      </m:sub>
                                    </m:s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𝑣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</m:e>
                                </m:d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, </m:t>
                                </m:r>
                                <m:d>
                                  <m:d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𝑣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5</m:t>
                                        </m:r>
                                      </m:sub>
                                    </m:s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𝑣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d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</m:e>
                              <m:e>
                                <m:d>
                                  <m:d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𝑣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6</m:t>
                                        </m:r>
                                      </m:sub>
                                    </m:s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sSub>
                                      <m:sSub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𝑣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5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</m:eqArr>
                          </m:e>
                        </m:eqArr>
                      </m:e>
                    </m:d>
                  </m:oMath>
                </a14:m>
                <a:endParaRPr lang="en-US" b="0" dirty="0"/>
              </a:p>
              <a:p>
                <a:pPr marL="0" indent="0">
                  <a:buNone/>
                </a:pPr>
                <a:endParaRPr lang="en-US" b="0" dirty="0"/>
              </a:p>
              <a:p>
                <a:r>
                  <a:rPr lang="en-US" dirty="0"/>
                  <a:t>Neighbors of node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: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b="0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={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: value of node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dirty="0"/>
                  <a:t> : Algebraic graph/Network </a:t>
                </a:r>
              </a:p>
              <a:p>
                <a:pPr lvl="1"/>
                <a:r>
                  <a:rPr lang="en-US" dirty="0"/>
                  <a:t>value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=(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)∈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/>
                  <a:t> </a:t>
                </a:r>
              </a:p>
              <a:p>
                <a:pPr lvl="1"/>
                <a:r>
                  <a:rPr lang="en-US" dirty="0"/>
                  <a:t>topology or information flow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46" name="Content Placeholder 1">
                <a:extLst>
                  <a:ext uri="{FF2B5EF4-FFF2-40B4-BE49-F238E27FC236}">
                    <a16:creationId xmlns:a16="http://schemas.microsoft.com/office/drawing/2014/main" id="{98A1F91D-05E0-42DE-BFAC-2470E040D97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05343" y="762000"/>
                <a:ext cx="7360425" cy="4922041"/>
              </a:xfrm>
              <a:blipFill>
                <a:blip r:embed="rId8"/>
                <a:stretch>
                  <a:fillRect l="-829" t="-30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55F32508-A7F3-4871-AFB0-3C863FD84C35}"/>
              </a:ext>
            </a:extLst>
          </p:cNvPr>
          <p:cNvCxnSpPr>
            <a:cxnSpLocks/>
            <a:stCxn id="10" idx="3"/>
            <a:endCxn id="38" idx="6"/>
          </p:cNvCxnSpPr>
          <p:nvPr/>
        </p:nvCxnSpPr>
        <p:spPr>
          <a:xfrm flipH="1">
            <a:off x="2321010" y="4255092"/>
            <a:ext cx="1218848" cy="40666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CD0609B0-AEE9-45BA-8F6C-31FB39139146}"/>
              </a:ext>
            </a:extLst>
          </p:cNvPr>
          <p:cNvSpPr/>
          <p:nvPr/>
        </p:nvSpPr>
        <p:spPr>
          <a:xfrm>
            <a:off x="1108760" y="2205038"/>
            <a:ext cx="724803" cy="2476500"/>
          </a:xfrm>
          <a:custGeom>
            <a:avLst/>
            <a:gdLst>
              <a:gd name="connsiteX0" fmla="*/ 724803 w 724803"/>
              <a:gd name="connsiteY0" fmla="*/ 2476500 h 2476500"/>
              <a:gd name="connsiteX1" fmla="*/ 43765 w 724803"/>
              <a:gd name="connsiteY1" fmla="*/ 1819275 h 2476500"/>
              <a:gd name="connsiteX2" fmla="*/ 124728 w 724803"/>
              <a:gd name="connsiteY2" fmla="*/ 0 h 2476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24803" h="2476500">
                <a:moveTo>
                  <a:pt x="724803" y="2476500"/>
                </a:moveTo>
                <a:cubicBezTo>
                  <a:pt x="434290" y="2354262"/>
                  <a:pt x="143777" y="2232025"/>
                  <a:pt x="43765" y="1819275"/>
                </a:cubicBezTo>
                <a:cubicBezTo>
                  <a:pt x="-56247" y="1406525"/>
                  <a:pt x="34240" y="703262"/>
                  <a:pt x="124728" y="0"/>
                </a:cubicBezTo>
              </a:path>
            </a:pathLst>
          </a:custGeom>
          <a:noFill/>
          <a:ln>
            <a:tailEnd type="triangle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E5A01BF4-FDC6-4613-B166-D1E1650725A3}"/>
              </a:ext>
            </a:extLst>
          </p:cNvPr>
          <p:cNvSpPr txBox="1"/>
          <p:nvPr/>
        </p:nvSpPr>
        <p:spPr>
          <a:xfrm>
            <a:off x="166681" y="5770171"/>
            <a:ext cx="1119728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 err="1">
                <a:solidFill>
                  <a:srgbClr val="FF0000"/>
                </a:solidFill>
              </a:rPr>
              <a:t>Olfati</a:t>
            </a:r>
            <a:r>
              <a:rPr lang="en-US" sz="1400" dirty="0">
                <a:solidFill>
                  <a:srgbClr val="FF0000"/>
                </a:solidFill>
              </a:rPr>
              <a:t>-Saber, Reza, and Richard M. Murray. "Consensus problems in networks of agents with switching topology and time-delays." </a:t>
            </a:r>
            <a:r>
              <a:rPr lang="en-US" sz="1400" i="1" dirty="0">
                <a:solidFill>
                  <a:srgbClr val="FF0000"/>
                </a:solidFill>
              </a:rPr>
              <a:t>IEEE Transactions on automatic control</a:t>
            </a:r>
            <a:r>
              <a:rPr lang="en-US" sz="1400" dirty="0">
                <a:solidFill>
                  <a:srgbClr val="FF0000"/>
                </a:solidFill>
              </a:rPr>
              <a:t> 49, no. 9 (2004): 1520-1533.</a:t>
            </a:r>
          </a:p>
        </p:txBody>
      </p:sp>
    </p:spTree>
    <p:extLst>
      <p:ext uri="{BB962C8B-B14F-4D97-AF65-F5344CB8AC3E}">
        <p14:creationId xmlns:p14="http://schemas.microsoft.com/office/powerpoint/2010/main" val="3008529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BED24562-9A19-4DFF-9E31-7699A220215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Laplacian matrix of a graph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defined as: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𝑖𝑗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−1  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if</m:t>
                              </m:r>
                              <m: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, 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e>
                              </m:d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e>
                              <m:func>
                                <m:func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deg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e>
                                  </m:d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if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e>
                              </m:func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0 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otherwise</m:t>
                              </m:r>
                            </m:e>
                          </m:eqAr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If graph is weighted replace 1 with the weight of that edge</a:t>
                </a:r>
              </a:p>
              <a:p>
                <a:r>
                  <a:rPr lang="en-US" dirty="0"/>
                  <a:t>Multiplicity of the zero eigenvalue of the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𝐿</m:t>
                    </m:r>
                  </m:oMath>
                </a14:m>
                <a:r>
                  <a:rPr lang="en-US" dirty="0"/>
                  <a:t> matrix is the number of components of the graph (nodes that can be reached from each other)</a:t>
                </a:r>
              </a:p>
              <a:p>
                <a:r>
                  <a:rPr lang="en-US" dirty="0"/>
                  <a:t>Speed of convergence of algorithms for flocking, rendezvous, consensus depend on the second smallest eigenvalue of the Laplacian matrix</a:t>
                </a:r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BED24562-9A19-4DFF-9E31-7699A220215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25" t="-2384" b="-19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6A1D9734-F2E9-4714-AE73-0EFDBE188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neat things from algebraic graph theory</a:t>
            </a:r>
          </a:p>
        </p:txBody>
      </p:sp>
    </p:spTree>
    <p:extLst>
      <p:ext uri="{BB962C8B-B14F-4D97-AF65-F5344CB8AC3E}">
        <p14:creationId xmlns:p14="http://schemas.microsoft.com/office/powerpoint/2010/main" val="2096102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997D62AD-EB88-4F7B-BAAE-246256FF8EF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46456" y="1555125"/>
                <a:ext cx="11699087" cy="4351338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Nodes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dirty="0"/>
                  <a:t> agree </a:t>
                </a:r>
                <a:r>
                  <a:rPr lang="en-US" dirty="0" err="1"/>
                  <a:t>iff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endParaRPr lang="en-US" dirty="0"/>
              </a:p>
              <a:p>
                <a:r>
                  <a:rPr lang="en-US" dirty="0"/>
                  <a:t>Nodes of a network have reached consensus </a:t>
                </a:r>
                <a:r>
                  <a:rPr lang="en-US" dirty="0" err="1"/>
                  <a:t>iff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∀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endParaRPr lang="en-US" dirty="0"/>
              </a:p>
              <a:p>
                <a:r>
                  <a:rPr lang="en-US" dirty="0"/>
                  <a:t>Common value of all nodes is called “group decision value”</a:t>
                </a:r>
              </a:p>
              <a:p>
                <a:r>
                  <a:rPr lang="en-US" dirty="0"/>
                  <a:t>Dynamic graph : Dynamical system in which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evolves according to dynamics function </a:t>
                </a:r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𝐹</m:t>
                    </m:r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/>
                  <a:t> where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𝐹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𝑢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…,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𝑢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</m:e>
                        </m:d>
                      </m:e>
                    </m:d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997D62AD-EB88-4F7B-BAAE-246256FF8EF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46456" y="1555125"/>
                <a:ext cx="11699087" cy="4351338"/>
              </a:xfrm>
              <a:blipFill>
                <a:blip r:embed="rId2"/>
                <a:stretch>
                  <a:fillRect l="-625" t="-1961" r="-15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8F7F3F56-DA0D-4A50-AB90-2878BCDE0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Consensus</a:t>
            </a:r>
          </a:p>
        </p:txBody>
      </p:sp>
    </p:spTree>
    <p:extLst>
      <p:ext uri="{BB962C8B-B14F-4D97-AF65-F5344CB8AC3E}">
        <p14:creationId xmlns:p14="http://schemas.microsoft.com/office/powerpoint/2010/main" val="2631122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F1081030-655C-41BF-955B-19660CDCF89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L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et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ℝ</m:t>
                    </m:r>
                  </m:oMath>
                </a14:m>
                <a:r>
                  <a:rPr lang="en-US" dirty="0"/>
                  <a:t> be a function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…, 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d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is an initial state of the system, then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𝜒</m:t>
                    </m:r>
                  </m:oMath>
                </a14:m>
                <a:r>
                  <a:rPr lang="en-US" dirty="0"/>
                  <a:t>-consensus problem is to calculate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𝜒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</m:oMath>
                </a14:m>
                <a:r>
                  <a:rPr lang="en-US" dirty="0"/>
                  <a:t> by applying inputs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that only depend 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and the neighbors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b="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sub>
                                </m:sSub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sub>
                        </m:sSub>
                      </m:e>
                    </m:d>
                  </m:oMath>
                </a14:m>
                <a:r>
                  <a:rPr lang="en-US" dirty="0"/>
                  <a:t> is called a protocol with topology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if:</a:t>
                </a:r>
              </a:p>
              <a:p>
                <a:pPr lvl="1"/>
                <a:r>
                  <a:rPr lang="en-US" dirty="0"/>
                  <a:t> the cluster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,…, 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  <m:sub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sub>
                            </m:sSub>
                          </m:sub>
                        </m:sSub>
                      </m:e>
                    </m:d>
                  </m:oMath>
                </a14:m>
                <a:r>
                  <a:rPr lang="en-US" dirty="0"/>
                  <a:t> satisfies the property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⊆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∪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</a:p>
              <a:p>
                <a:pPr lvl="1"/>
                <a:r>
                  <a:rPr lang="en-US" dirty="0"/>
                  <a:t>i.e., if the feedback only uses a node and some subset of its neighbors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above is called a distributed protocol: if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𝐽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∀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F1081030-655C-41BF-955B-19660CDCF89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77" t="-19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2">
                <a:extLst>
                  <a:ext uri="{FF2B5EF4-FFF2-40B4-BE49-F238E27FC236}">
                    <a16:creationId xmlns:a16="http://schemas.microsoft.com/office/drawing/2014/main" id="{8BC9E556-ECBC-41AC-93BF-D18C544C58AF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𝜒</m:t>
                    </m:r>
                  </m:oMath>
                </a14:m>
                <a:r>
                  <a:rPr lang="en-US" dirty="0"/>
                  <a:t>-consensus problem</a:t>
                </a:r>
              </a:p>
            </p:txBody>
          </p:sp>
        </mc:Choice>
        <mc:Fallback xmlns="">
          <p:sp>
            <p:nvSpPr>
              <p:cNvPr id="3" name="Title 2">
                <a:extLst>
                  <a:ext uri="{FF2B5EF4-FFF2-40B4-BE49-F238E27FC236}">
                    <a16:creationId xmlns:a16="http://schemas.microsoft.com/office/drawing/2014/main" id="{8BC9E556-ECBC-41AC-93BF-D18C544C58A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 t="-19685" b="-322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32871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BA245D93-B6C8-4861-8C23-B29DE482DFF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57803" y="1419224"/>
                <a:ext cx="11699087" cy="4564325"/>
              </a:xfrm>
            </p:spPr>
            <p:txBody>
              <a:bodyPr/>
              <a:lstStyle/>
              <a:p>
                <a:r>
                  <a:rPr lang="en-US" dirty="0"/>
                  <a:t>Protocol solves the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𝜒</m:t>
                    </m:r>
                  </m:oMath>
                </a14:m>
                <a:r>
                  <a:rPr lang="en-US" dirty="0"/>
                  <a:t>-consensus problem </a:t>
                </a:r>
                <a:r>
                  <a:rPr lang="en-US" dirty="0" err="1"/>
                  <a:t>iff</a:t>
                </a:r>
                <a:r>
                  <a:rPr lang="en-US" dirty="0"/>
                  <a:t> there exists an asymptotically stable equilibrium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dirty="0"/>
                  <a:t>of </a:t>
                </a:r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𝐹</m:t>
                    </m:r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  <m:d>
                          <m:d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satisfying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𝜒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d>
                      </m:e>
                    </m:d>
                  </m:oMath>
                </a14:m>
                <a:r>
                  <a:rPr lang="en-US" dirty="0"/>
                  <a:t> for all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Some special cases:</a:t>
                </a:r>
              </a:p>
              <a:p>
                <a:pPr lvl="1"/>
                <a:r>
                  <a:rPr lang="en-US" sz="2800" b="0" dirty="0"/>
                  <a:t>Max-consensus: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𝜒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800" b="0" i="0" smtClean="0">
                                <a:latin typeface="Cambria Math" panose="02040503050406030204" pitchFamily="18" charset="0"/>
                              </a:rPr>
                              <m:t>max</m:t>
                            </m:r>
                          </m:e>
                          <m:lim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lim>
                        </m:limLow>
                      </m:fName>
                      <m:e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func>
                  </m:oMath>
                </a14:m>
                <a:endParaRPr lang="en-US" sz="2800" b="0" dirty="0"/>
              </a:p>
              <a:p>
                <a:pPr lvl="1"/>
                <a:r>
                  <a:rPr lang="en-US" sz="2800" b="0" dirty="0"/>
                  <a:t>Min-consensus: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𝜒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800" b="0" i="0" smtClean="0">
                                <a:latin typeface="Cambria Math" panose="02040503050406030204" pitchFamily="18" charset="0"/>
                              </a:rPr>
                              <m:t>min</m:t>
                            </m:r>
                          </m:e>
                          <m:lim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lim>
                        </m:limLow>
                      </m:fName>
                      <m:e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func>
                  </m:oMath>
                </a14:m>
                <a:endParaRPr lang="en-US" sz="2800" b="0" i="1" dirty="0">
                  <a:latin typeface="Cambria Math" panose="02040503050406030204" pitchFamily="18" charset="0"/>
                </a:endParaRPr>
              </a:p>
              <a:p>
                <a:pPr lvl="1"/>
                <a:r>
                  <a:rPr lang="en-US" sz="2800" b="0" dirty="0"/>
                  <a:t>Average-consensus: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𝜒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nary>
                      <m:naryPr>
                        <m:chr m:val="∑"/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endParaRPr lang="en-US" sz="2800" b="0" dirty="0"/>
              </a:p>
              <a:p>
                <a:endParaRPr lang="en-US" b="0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BA245D93-B6C8-4861-8C23-B29DE482DFF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7803" y="1419224"/>
                <a:ext cx="11699087" cy="4564325"/>
              </a:xfrm>
              <a:blipFill>
                <a:blip r:embed="rId2"/>
                <a:stretch>
                  <a:fillRect l="-677" t="-22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2">
                <a:extLst>
                  <a:ext uri="{FF2B5EF4-FFF2-40B4-BE49-F238E27FC236}">
                    <a16:creationId xmlns:a16="http://schemas.microsoft.com/office/drawing/2014/main" id="{FF6EA746-66A3-43A0-9DD1-47E319EB9133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Solving the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𝜒</m:t>
                    </m:r>
                  </m:oMath>
                </a14:m>
                <a:r>
                  <a:rPr lang="en-US" dirty="0"/>
                  <a:t>-consensus problem</a:t>
                </a:r>
              </a:p>
            </p:txBody>
          </p:sp>
        </mc:Choice>
        <mc:Fallback xmlns="">
          <p:sp>
            <p:nvSpPr>
              <p:cNvPr id="3" name="Title 2">
                <a:extLst>
                  <a:ext uri="{FF2B5EF4-FFF2-40B4-BE49-F238E27FC236}">
                    <a16:creationId xmlns:a16="http://schemas.microsoft.com/office/drawing/2014/main" id="{FF6EA746-66A3-43A0-9DD1-47E319EB913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 l="-2232" t="-19685" b="-322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03795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7220FC0A-A81C-4E32-8AD5-A39273891CB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Imagine a network of agents with integrator dynamics</a:t>
                </a:r>
              </a:p>
              <a:p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Protocol 1: (neighbors can be fixed or can change):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brk m:alnAt="7"/>
                              </m:rP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m:rPr>
                                <m:brk m:alnAt="7"/>
                              </m:rP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∈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sub>
                      <m:sup/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𝑖𝑗</m:t>
                            </m:r>
                          </m:sub>
                        </m:sSub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e>
                    </m:nary>
                  </m:oMath>
                </a14:m>
                <a:endParaRPr lang="en-US" dirty="0"/>
              </a:p>
              <a:p>
                <a:pPr marL="411480" lvl="1" indent="0">
                  <a:buNone/>
                </a:pPr>
                <a:endParaRPr lang="en-US" dirty="0"/>
              </a:p>
              <a:p>
                <a:r>
                  <a:rPr lang="en-US" dirty="0"/>
                  <a:t>Protocol 2: (with time delay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</m:sSub>
                  </m:oMath>
                </a14:m>
                <a:r>
                  <a:rPr lang="en-US" dirty="0"/>
                  <a:t> for each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b="0" dirty="0"/>
                  <a:t>) 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nary>
                      <m:naryPr>
                        <m:chr m:val="∑"/>
                        <m:sup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brk m:alnAt="7"/>
                              </m:rP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m:rPr>
                                <m:brk m:alnAt="7"/>
                              </m:rP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∈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sub>
                      <m:sup/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𝑖𝑗</m:t>
                            </m:r>
                          </m:sub>
                        </m:sSub>
                        <m:d>
                          <m:dPr>
                            <m:begChr m:val="["/>
                            <m:endChr m:val="]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𝜏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𝑖𝑗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−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𝜏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𝑖𝑗</m:t>
                                    </m:r>
                                  </m:sub>
                                </m:sSub>
                              </m:e>
                            </m:d>
                          </m:e>
                        </m:d>
                      </m:e>
                    </m:nary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7220FC0A-A81C-4E32-8AD5-A39273891CB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77" t="-19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D21D0927-DA40-493A-B812-1E35F8D95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a consensus protocol</a:t>
            </a:r>
          </a:p>
        </p:txBody>
      </p:sp>
    </p:spTree>
    <p:extLst>
      <p:ext uri="{BB962C8B-B14F-4D97-AF65-F5344CB8AC3E}">
        <p14:creationId xmlns:p14="http://schemas.microsoft.com/office/powerpoint/2010/main" val="2642163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1403</TotalTime>
  <Words>1971</Words>
  <Application>Microsoft Office PowerPoint</Application>
  <PresentationFormat>Widescreen</PresentationFormat>
  <Paragraphs>253</Paragraphs>
  <Slides>27</Slides>
  <Notes>0</Notes>
  <HiddenSlides>3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6" baseType="lpstr">
      <vt:lpstr>Arial</vt:lpstr>
      <vt:lpstr>Calibri</vt:lpstr>
      <vt:lpstr>Calibri Light</vt:lpstr>
      <vt:lpstr>Cambria</vt:lpstr>
      <vt:lpstr>Cambria Math</vt:lpstr>
      <vt:lpstr>Garamond</vt:lpstr>
      <vt:lpstr>Times New Roman</vt:lpstr>
      <vt:lpstr>Wingdings 3</vt:lpstr>
      <vt:lpstr>Office Theme</vt:lpstr>
      <vt:lpstr>Autonomous Cyber-Physical Systems: Multi-Agent Systems</vt:lpstr>
      <vt:lpstr>Multi-agent Systems: Taxonomies</vt:lpstr>
      <vt:lpstr>Multi-agent autonomous systems</vt:lpstr>
      <vt:lpstr>Basic Model for Consensus</vt:lpstr>
      <vt:lpstr>Some neat things from algebraic graph theory</vt:lpstr>
      <vt:lpstr>Consensus</vt:lpstr>
      <vt:lpstr>χ-consensus problem</vt:lpstr>
      <vt:lpstr>Solving the χ-consensus problem</vt:lpstr>
      <vt:lpstr>Example of a consensus protocol</vt:lpstr>
      <vt:lpstr>Challenge problems in consensus</vt:lpstr>
      <vt:lpstr>PowerPoint Presentation</vt:lpstr>
      <vt:lpstr>V2V algorithms</vt:lpstr>
      <vt:lpstr>Cooperative Adaptive Cruise Control (CACC)</vt:lpstr>
      <vt:lpstr>CACC uses different gap regulation strategies</vt:lpstr>
      <vt:lpstr>CACC uses different gap regulation strategies</vt:lpstr>
      <vt:lpstr>CACC string splits and faults</vt:lpstr>
      <vt:lpstr>Autonomous Intersection Management</vt:lpstr>
      <vt:lpstr>AIM protocol4 </vt:lpstr>
      <vt:lpstr>Intersection control policies</vt:lpstr>
      <vt:lpstr>Collaborative merge</vt:lpstr>
      <vt:lpstr>Reasoning about Multi-Agent Systems with Logic</vt:lpstr>
      <vt:lpstr>MAS: dynamic graph structures</vt:lpstr>
      <vt:lpstr>STREL Syntax</vt:lpstr>
      <vt:lpstr>STREL example: Somewhere/Everywhere</vt:lpstr>
      <vt:lpstr>STREL example: Reach and Escape</vt:lpstr>
      <vt:lpstr>STREL examples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V2I communication</dc:title>
  <dc:creator>Jyotirmoy Vinay Deshmukh</dc:creator>
  <cp:lastModifiedBy>Jyo Deshmukh</cp:lastModifiedBy>
  <cp:revision>32</cp:revision>
  <dcterms:created xsi:type="dcterms:W3CDTF">2020-10-19T19:20:25Z</dcterms:created>
  <dcterms:modified xsi:type="dcterms:W3CDTF">2025-11-24T21:19:30Z</dcterms:modified>
</cp:coreProperties>
</file>